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74" r:id="rId2"/>
    <p:sldId id="510" r:id="rId3"/>
    <p:sldId id="410" r:id="rId4"/>
    <p:sldId id="466" r:id="rId5"/>
    <p:sldId id="475" r:id="rId6"/>
    <p:sldId id="488" r:id="rId7"/>
    <p:sldId id="425" r:id="rId8"/>
    <p:sldId id="490" r:id="rId9"/>
    <p:sldId id="415" r:id="rId10"/>
    <p:sldId id="495" r:id="rId11"/>
    <p:sldId id="452" r:id="rId12"/>
    <p:sldId id="497" r:id="rId13"/>
    <p:sldId id="498" r:id="rId14"/>
    <p:sldId id="499" r:id="rId15"/>
    <p:sldId id="500" r:id="rId16"/>
    <p:sldId id="515" r:id="rId17"/>
    <p:sldId id="516" r:id="rId18"/>
    <p:sldId id="514" r:id="rId19"/>
    <p:sldId id="509" r:id="rId20"/>
    <p:sldId id="369" r:id="rId21"/>
  </p:sldIdLst>
  <p:sldSz cx="12195175" cy="6859588"/>
  <p:notesSz cx="6858000" cy="9144000"/>
  <p:defaultTextStyle>
    <a:defPPr>
      <a:defRPr lang="ms-MY"/>
    </a:defPPr>
    <a:lvl1pPr marL="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na Hanussek" initials="JH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00"/>
    <a:srgbClr val="C80000"/>
    <a:srgbClr val="A80000"/>
    <a:srgbClr val="D20000"/>
    <a:srgbClr val="E20000"/>
    <a:srgbClr val="FF4F4F"/>
    <a:srgbClr val="740000"/>
    <a:srgbClr val="69A12B"/>
    <a:srgbClr val="EB6373"/>
    <a:srgbClr val="F9C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180" autoAdjust="0"/>
  </p:normalViewPr>
  <p:slideViewPr>
    <p:cSldViewPr showGuides="1">
      <p:cViewPr varScale="1">
        <p:scale>
          <a:sx n="69" d="100"/>
          <a:sy n="69" d="100"/>
        </p:scale>
        <p:origin x="798" y="78"/>
      </p:cViewPr>
      <p:guideLst>
        <p:guide orient="horz" pos="2614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1C2AE9-C3D7-482E-80DC-B27303E51BE4}" type="doc">
      <dgm:prSet loTypeId="urn:microsoft.com/office/officeart/2005/8/layout/radial5" loCatId="relationship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867F7861-41F9-4887-9A94-A78131A3EF04}">
      <dgm:prSet phldrT="[Tekst]"/>
      <dgm:spPr/>
      <dgm:t>
        <a:bodyPr/>
        <a:lstStyle/>
        <a:p>
          <a:r>
            <a:rPr lang="ru-RU" b="1" dirty="0"/>
            <a:t>Цифровая карта магазина       (</a:t>
          </a:r>
          <a:r>
            <a:rPr lang="pl-PL" b="1" dirty="0"/>
            <a:t> DSM</a:t>
          </a:r>
          <a:r>
            <a:rPr lang="ru-RU" b="1" dirty="0"/>
            <a:t>)</a:t>
          </a:r>
          <a:endParaRPr lang="pl-PL" b="1" dirty="0"/>
        </a:p>
      </dgm:t>
    </dgm:pt>
    <dgm:pt modelId="{2A1188EE-4F3C-49D7-9DA7-EF33FF458E23}" type="parTrans" cxnId="{20464ED8-373E-427F-94F5-85713D361C22}">
      <dgm:prSet/>
      <dgm:spPr/>
      <dgm:t>
        <a:bodyPr/>
        <a:lstStyle/>
        <a:p>
          <a:endParaRPr lang="pl-PL"/>
        </a:p>
      </dgm:t>
    </dgm:pt>
    <dgm:pt modelId="{9FAA3B32-0E2B-430E-9270-D86C3D7249E7}" type="sibTrans" cxnId="{20464ED8-373E-427F-94F5-85713D361C22}">
      <dgm:prSet/>
      <dgm:spPr/>
      <dgm:t>
        <a:bodyPr/>
        <a:lstStyle/>
        <a:p>
          <a:endParaRPr lang="pl-PL"/>
        </a:p>
      </dgm:t>
    </dgm:pt>
    <dgm:pt modelId="{6CE4D70D-C2F3-4471-A6DC-A33281D53D9D}">
      <dgm:prSet phldrT="[Tekst]"/>
      <dgm:spPr/>
      <dgm:t>
        <a:bodyPr/>
        <a:lstStyle/>
        <a:p>
          <a:r>
            <a:rPr lang="ru-RU" dirty="0"/>
            <a:t>Настольный принтер</a:t>
          </a:r>
          <a:endParaRPr lang="pl-PL" dirty="0"/>
        </a:p>
      </dgm:t>
    </dgm:pt>
    <dgm:pt modelId="{450D03B3-4EA1-4BE1-BC99-9D1ECAE1F182}" type="parTrans" cxnId="{B2B71792-4825-465C-AD3D-59FDF7993A29}">
      <dgm:prSet/>
      <dgm:spPr/>
      <dgm:t>
        <a:bodyPr/>
        <a:lstStyle/>
        <a:p>
          <a:endParaRPr lang="pl-PL"/>
        </a:p>
      </dgm:t>
    </dgm:pt>
    <dgm:pt modelId="{11D721D9-86CF-4F75-B509-75CB33B3C03B}" type="sibTrans" cxnId="{B2B71792-4825-465C-AD3D-59FDF7993A29}">
      <dgm:prSet/>
      <dgm:spPr/>
      <dgm:t>
        <a:bodyPr/>
        <a:lstStyle/>
        <a:p>
          <a:endParaRPr lang="pl-PL"/>
        </a:p>
      </dgm:t>
    </dgm:pt>
    <dgm:pt modelId="{229838C6-D607-4FC5-923C-C58FD5BB7208}">
      <dgm:prSet phldrT="[Tekst]"/>
      <dgm:spPr/>
      <dgm:t>
        <a:bodyPr/>
        <a:lstStyle/>
        <a:p>
          <a:r>
            <a:rPr lang="ru-RU" dirty="0"/>
            <a:t>Мобильное приложение  </a:t>
          </a:r>
          <a:r>
            <a:rPr lang="en-US" dirty="0"/>
            <a:t>MMA.</a:t>
          </a:r>
          <a:endParaRPr lang="pl-PL" dirty="0"/>
        </a:p>
      </dgm:t>
    </dgm:pt>
    <dgm:pt modelId="{FF558479-8AFC-4F10-A00C-A679750E4F46}" type="parTrans" cxnId="{13B808F5-32A6-42D7-8B04-D0209B785197}">
      <dgm:prSet/>
      <dgm:spPr/>
      <dgm:t>
        <a:bodyPr/>
        <a:lstStyle/>
        <a:p>
          <a:endParaRPr lang="pl-PL"/>
        </a:p>
      </dgm:t>
    </dgm:pt>
    <dgm:pt modelId="{0BC66371-C197-493B-BCEA-E792D265E2BF}" type="sibTrans" cxnId="{13B808F5-32A6-42D7-8B04-D0209B785197}">
      <dgm:prSet/>
      <dgm:spPr/>
      <dgm:t>
        <a:bodyPr/>
        <a:lstStyle/>
        <a:p>
          <a:endParaRPr lang="pl-PL"/>
        </a:p>
      </dgm:t>
    </dgm:pt>
    <dgm:pt modelId="{C1E8E37B-2B9C-4870-90F9-A4C9DEF973B0}">
      <dgm:prSet phldrT="[Tekst]"/>
      <dgm:spPr/>
      <dgm:t>
        <a:bodyPr/>
        <a:lstStyle/>
        <a:p>
          <a:r>
            <a:rPr lang="ru-RU" dirty="0"/>
            <a:t>Электронные ценники</a:t>
          </a:r>
          <a:r>
            <a:rPr lang="en-US" dirty="0"/>
            <a:t>  ESEL</a:t>
          </a:r>
          <a:endParaRPr lang="pl-PL" dirty="0"/>
        </a:p>
      </dgm:t>
    </dgm:pt>
    <dgm:pt modelId="{2D149D0B-D7FD-4DB0-8D71-A49C9D029515}" type="parTrans" cxnId="{8322A39E-A88E-4428-BB83-8DC9463B72A1}">
      <dgm:prSet/>
      <dgm:spPr/>
      <dgm:t>
        <a:bodyPr/>
        <a:lstStyle/>
        <a:p>
          <a:endParaRPr lang="pl-PL"/>
        </a:p>
      </dgm:t>
    </dgm:pt>
    <dgm:pt modelId="{833FD596-31C0-481D-B059-F1FBB6D63CB1}" type="sibTrans" cxnId="{8322A39E-A88E-4428-BB83-8DC9463B72A1}">
      <dgm:prSet/>
      <dgm:spPr/>
      <dgm:t>
        <a:bodyPr/>
        <a:lstStyle/>
        <a:p>
          <a:endParaRPr lang="pl-PL"/>
        </a:p>
      </dgm:t>
    </dgm:pt>
    <dgm:pt modelId="{FE75EDDD-A17A-4594-8DCB-FBC07A938E9E}">
      <dgm:prSet phldrT="[Tekst]"/>
      <dgm:spPr/>
      <dgm:t>
        <a:bodyPr/>
        <a:lstStyle/>
        <a:p>
          <a:r>
            <a:rPr lang="ru-RU" dirty="0"/>
            <a:t>Принтер этикеток (</a:t>
          </a:r>
          <a:r>
            <a:rPr lang="pl-PL" dirty="0"/>
            <a:t>HemiLab</a:t>
          </a:r>
          <a:r>
            <a:rPr lang="ru-RU" dirty="0"/>
            <a:t> </a:t>
          </a:r>
          <a:r>
            <a:rPr lang="pl-PL" dirty="0"/>
            <a:t>SLP</a:t>
          </a:r>
          <a:r>
            <a:rPr lang="ru-RU" dirty="0"/>
            <a:t>)</a:t>
          </a:r>
          <a:endParaRPr lang="pl-PL" dirty="0"/>
        </a:p>
      </dgm:t>
    </dgm:pt>
    <dgm:pt modelId="{0D5FF4C7-AE2F-42E1-8BE0-9C01418B72CB}" type="parTrans" cxnId="{2D2CC49B-DB1C-48A6-B122-941BBBD39A6B}">
      <dgm:prSet/>
      <dgm:spPr/>
      <dgm:t>
        <a:bodyPr/>
        <a:lstStyle/>
        <a:p>
          <a:endParaRPr lang="pl-PL"/>
        </a:p>
      </dgm:t>
    </dgm:pt>
    <dgm:pt modelId="{0BAE8DA3-A165-4BEB-BC28-EA5526EB8369}" type="sibTrans" cxnId="{2D2CC49B-DB1C-48A6-B122-941BBBD39A6B}">
      <dgm:prSet/>
      <dgm:spPr/>
      <dgm:t>
        <a:bodyPr/>
        <a:lstStyle/>
        <a:p>
          <a:endParaRPr lang="pl-PL"/>
        </a:p>
      </dgm:t>
    </dgm:pt>
    <dgm:pt modelId="{B2848691-D624-4A94-8738-81C15BA24CC0}" type="pres">
      <dgm:prSet presAssocID="{A11C2AE9-C3D7-482E-80DC-B27303E51BE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A4C66D9-F12D-4803-AA47-62D8B647BCE5}" type="pres">
      <dgm:prSet presAssocID="{867F7861-41F9-4887-9A94-A78131A3EF04}" presName="centerShape" presStyleLbl="node0" presStyleIdx="0" presStyleCnt="1"/>
      <dgm:spPr/>
    </dgm:pt>
    <dgm:pt modelId="{29B03E4F-D2A8-4A0F-93BF-D29719467EE8}" type="pres">
      <dgm:prSet presAssocID="{450D03B3-4EA1-4BE1-BC99-9D1ECAE1F182}" presName="parTrans" presStyleLbl="sibTrans2D1" presStyleIdx="0" presStyleCnt="4"/>
      <dgm:spPr/>
    </dgm:pt>
    <dgm:pt modelId="{8920887F-9111-48AB-8319-1FF78593866B}" type="pres">
      <dgm:prSet presAssocID="{450D03B3-4EA1-4BE1-BC99-9D1ECAE1F182}" presName="connectorText" presStyleLbl="sibTrans2D1" presStyleIdx="0" presStyleCnt="4"/>
      <dgm:spPr/>
    </dgm:pt>
    <dgm:pt modelId="{A989B6DA-5BC1-43CE-ABCF-E759719C449F}" type="pres">
      <dgm:prSet presAssocID="{6CE4D70D-C2F3-4471-A6DC-A33281D53D9D}" presName="node" presStyleLbl="node1" presStyleIdx="0" presStyleCnt="4">
        <dgm:presLayoutVars>
          <dgm:bulletEnabled val="1"/>
        </dgm:presLayoutVars>
      </dgm:prSet>
      <dgm:spPr/>
    </dgm:pt>
    <dgm:pt modelId="{848AC1D2-1FEA-4A3E-9448-C3B875B1A171}" type="pres">
      <dgm:prSet presAssocID="{FF558479-8AFC-4F10-A00C-A679750E4F46}" presName="parTrans" presStyleLbl="sibTrans2D1" presStyleIdx="1" presStyleCnt="4"/>
      <dgm:spPr/>
    </dgm:pt>
    <dgm:pt modelId="{0C8596BC-6ACC-470C-A1A6-250BE213FED2}" type="pres">
      <dgm:prSet presAssocID="{FF558479-8AFC-4F10-A00C-A679750E4F46}" presName="connectorText" presStyleLbl="sibTrans2D1" presStyleIdx="1" presStyleCnt="4"/>
      <dgm:spPr/>
    </dgm:pt>
    <dgm:pt modelId="{66AD476F-3608-4DB7-97AA-3848056DF9E7}" type="pres">
      <dgm:prSet presAssocID="{229838C6-D607-4FC5-923C-C58FD5BB7208}" presName="node" presStyleLbl="node1" presStyleIdx="1" presStyleCnt="4" custRadScaleRad="94498" custRadScaleInc="3008">
        <dgm:presLayoutVars>
          <dgm:bulletEnabled val="1"/>
        </dgm:presLayoutVars>
      </dgm:prSet>
      <dgm:spPr/>
    </dgm:pt>
    <dgm:pt modelId="{70ED0662-A727-42C0-BBDC-AA6A3FC3F9C8}" type="pres">
      <dgm:prSet presAssocID="{2D149D0B-D7FD-4DB0-8D71-A49C9D029515}" presName="parTrans" presStyleLbl="sibTrans2D1" presStyleIdx="2" presStyleCnt="4"/>
      <dgm:spPr/>
    </dgm:pt>
    <dgm:pt modelId="{0A02D221-0C57-400D-B183-7DD8F8CA697E}" type="pres">
      <dgm:prSet presAssocID="{2D149D0B-D7FD-4DB0-8D71-A49C9D029515}" presName="connectorText" presStyleLbl="sibTrans2D1" presStyleIdx="2" presStyleCnt="4"/>
      <dgm:spPr/>
    </dgm:pt>
    <dgm:pt modelId="{C2F7C37D-5609-4026-A510-2778DD07D297}" type="pres">
      <dgm:prSet presAssocID="{C1E8E37B-2B9C-4870-90F9-A4C9DEF973B0}" presName="node" presStyleLbl="node1" presStyleIdx="2" presStyleCnt="4" custRadScaleRad="97210" custRadScaleInc="-5519">
        <dgm:presLayoutVars>
          <dgm:bulletEnabled val="1"/>
        </dgm:presLayoutVars>
      </dgm:prSet>
      <dgm:spPr/>
    </dgm:pt>
    <dgm:pt modelId="{6F9F4D32-00F3-4176-AC3C-CBDA64154B94}" type="pres">
      <dgm:prSet presAssocID="{0D5FF4C7-AE2F-42E1-8BE0-9C01418B72CB}" presName="parTrans" presStyleLbl="sibTrans2D1" presStyleIdx="3" presStyleCnt="4"/>
      <dgm:spPr/>
    </dgm:pt>
    <dgm:pt modelId="{8A225834-FA2A-4A67-8D70-7844C3FA4C3C}" type="pres">
      <dgm:prSet presAssocID="{0D5FF4C7-AE2F-42E1-8BE0-9C01418B72CB}" presName="connectorText" presStyleLbl="sibTrans2D1" presStyleIdx="3" presStyleCnt="4"/>
      <dgm:spPr/>
    </dgm:pt>
    <dgm:pt modelId="{F23F8D2C-802A-4461-A1A2-E35D38DBCD2D}" type="pres">
      <dgm:prSet presAssocID="{FE75EDDD-A17A-4594-8DCB-FBC07A938E9E}" presName="node" presStyleLbl="node1" presStyleIdx="3" presStyleCnt="4">
        <dgm:presLayoutVars>
          <dgm:bulletEnabled val="1"/>
        </dgm:presLayoutVars>
      </dgm:prSet>
      <dgm:spPr/>
    </dgm:pt>
  </dgm:ptLst>
  <dgm:cxnLst>
    <dgm:cxn modelId="{399D6CAD-B16C-4D6C-8D0A-D86C3CBC75A4}" type="presOf" srcId="{C1E8E37B-2B9C-4870-90F9-A4C9DEF973B0}" destId="{C2F7C37D-5609-4026-A510-2778DD07D297}" srcOrd="0" destOrd="0" presId="urn:microsoft.com/office/officeart/2005/8/layout/radial5"/>
    <dgm:cxn modelId="{0F563CF0-0789-4B55-AF38-7C3861E9AF36}" type="presOf" srcId="{FF558479-8AFC-4F10-A00C-A679750E4F46}" destId="{0C8596BC-6ACC-470C-A1A6-250BE213FED2}" srcOrd="1" destOrd="0" presId="urn:microsoft.com/office/officeart/2005/8/layout/radial5"/>
    <dgm:cxn modelId="{BCBB1AA7-6BCE-488A-B71D-236EEC47A2EE}" type="presOf" srcId="{0D5FF4C7-AE2F-42E1-8BE0-9C01418B72CB}" destId="{6F9F4D32-00F3-4176-AC3C-CBDA64154B94}" srcOrd="0" destOrd="0" presId="urn:microsoft.com/office/officeart/2005/8/layout/radial5"/>
    <dgm:cxn modelId="{CC0ACF79-CAD6-4F4B-97D3-1B469F894112}" type="presOf" srcId="{2D149D0B-D7FD-4DB0-8D71-A49C9D029515}" destId="{0A02D221-0C57-400D-B183-7DD8F8CA697E}" srcOrd="1" destOrd="0" presId="urn:microsoft.com/office/officeart/2005/8/layout/radial5"/>
    <dgm:cxn modelId="{2D2CC49B-DB1C-48A6-B122-941BBBD39A6B}" srcId="{867F7861-41F9-4887-9A94-A78131A3EF04}" destId="{FE75EDDD-A17A-4594-8DCB-FBC07A938E9E}" srcOrd="3" destOrd="0" parTransId="{0D5FF4C7-AE2F-42E1-8BE0-9C01418B72CB}" sibTransId="{0BAE8DA3-A165-4BEB-BC28-EA5526EB8369}"/>
    <dgm:cxn modelId="{B2B71792-4825-465C-AD3D-59FDF7993A29}" srcId="{867F7861-41F9-4887-9A94-A78131A3EF04}" destId="{6CE4D70D-C2F3-4471-A6DC-A33281D53D9D}" srcOrd="0" destOrd="0" parTransId="{450D03B3-4EA1-4BE1-BC99-9D1ECAE1F182}" sibTransId="{11D721D9-86CF-4F75-B509-75CB33B3C03B}"/>
    <dgm:cxn modelId="{BB988E98-266E-48C1-84C9-011B03DA3D71}" type="presOf" srcId="{2D149D0B-D7FD-4DB0-8D71-A49C9D029515}" destId="{70ED0662-A727-42C0-BBDC-AA6A3FC3F9C8}" srcOrd="0" destOrd="0" presId="urn:microsoft.com/office/officeart/2005/8/layout/radial5"/>
    <dgm:cxn modelId="{EB8D46E1-B8AA-4471-A850-95C463FBA57C}" type="presOf" srcId="{0D5FF4C7-AE2F-42E1-8BE0-9C01418B72CB}" destId="{8A225834-FA2A-4A67-8D70-7844C3FA4C3C}" srcOrd="1" destOrd="0" presId="urn:microsoft.com/office/officeart/2005/8/layout/radial5"/>
    <dgm:cxn modelId="{05C88552-58A1-45B0-AEF1-2B12146A98AE}" type="presOf" srcId="{229838C6-D607-4FC5-923C-C58FD5BB7208}" destId="{66AD476F-3608-4DB7-97AA-3848056DF9E7}" srcOrd="0" destOrd="0" presId="urn:microsoft.com/office/officeart/2005/8/layout/radial5"/>
    <dgm:cxn modelId="{0B82B01E-83DD-4395-B8A8-EEFD776AD681}" type="presOf" srcId="{6CE4D70D-C2F3-4471-A6DC-A33281D53D9D}" destId="{A989B6DA-5BC1-43CE-ABCF-E759719C449F}" srcOrd="0" destOrd="0" presId="urn:microsoft.com/office/officeart/2005/8/layout/radial5"/>
    <dgm:cxn modelId="{15135319-62E7-4AE0-BE6E-4B1B07AFD629}" type="presOf" srcId="{450D03B3-4EA1-4BE1-BC99-9D1ECAE1F182}" destId="{29B03E4F-D2A8-4A0F-93BF-D29719467EE8}" srcOrd="0" destOrd="0" presId="urn:microsoft.com/office/officeart/2005/8/layout/radial5"/>
    <dgm:cxn modelId="{EFA7A2DA-BD46-4706-BD8E-BA9261EA5183}" type="presOf" srcId="{450D03B3-4EA1-4BE1-BC99-9D1ECAE1F182}" destId="{8920887F-9111-48AB-8319-1FF78593866B}" srcOrd="1" destOrd="0" presId="urn:microsoft.com/office/officeart/2005/8/layout/radial5"/>
    <dgm:cxn modelId="{59C4AD2D-9DAB-4E33-A71C-F2136C318ECB}" type="presOf" srcId="{FF558479-8AFC-4F10-A00C-A679750E4F46}" destId="{848AC1D2-1FEA-4A3E-9448-C3B875B1A171}" srcOrd="0" destOrd="0" presId="urn:microsoft.com/office/officeart/2005/8/layout/radial5"/>
    <dgm:cxn modelId="{8A9EE260-A97D-4A17-9AA8-89F1BA3AF9C0}" type="presOf" srcId="{A11C2AE9-C3D7-482E-80DC-B27303E51BE4}" destId="{B2848691-D624-4A94-8738-81C15BA24CC0}" srcOrd="0" destOrd="0" presId="urn:microsoft.com/office/officeart/2005/8/layout/radial5"/>
    <dgm:cxn modelId="{8322A39E-A88E-4428-BB83-8DC9463B72A1}" srcId="{867F7861-41F9-4887-9A94-A78131A3EF04}" destId="{C1E8E37B-2B9C-4870-90F9-A4C9DEF973B0}" srcOrd="2" destOrd="0" parTransId="{2D149D0B-D7FD-4DB0-8D71-A49C9D029515}" sibTransId="{833FD596-31C0-481D-B059-F1FBB6D63CB1}"/>
    <dgm:cxn modelId="{95E64A9E-C8B4-4381-9986-F7ED0DEF7393}" type="presOf" srcId="{FE75EDDD-A17A-4594-8DCB-FBC07A938E9E}" destId="{F23F8D2C-802A-4461-A1A2-E35D38DBCD2D}" srcOrd="0" destOrd="0" presId="urn:microsoft.com/office/officeart/2005/8/layout/radial5"/>
    <dgm:cxn modelId="{13B808F5-32A6-42D7-8B04-D0209B785197}" srcId="{867F7861-41F9-4887-9A94-A78131A3EF04}" destId="{229838C6-D607-4FC5-923C-C58FD5BB7208}" srcOrd="1" destOrd="0" parTransId="{FF558479-8AFC-4F10-A00C-A679750E4F46}" sibTransId="{0BC66371-C197-493B-BCEA-E792D265E2BF}"/>
    <dgm:cxn modelId="{20464ED8-373E-427F-94F5-85713D361C22}" srcId="{A11C2AE9-C3D7-482E-80DC-B27303E51BE4}" destId="{867F7861-41F9-4887-9A94-A78131A3EF04}" srcOrd="0" destOrd="0" parTransId="{2A1188EE-4F3C-49D7-9DA7-EF33FF458E23}" sibTransId="{9FAA3B32-0E2B-430E-9270-D86C3D7249E7}"/>
    <dgm:cxn modelId="{569722ED-0A4B-4AF4-A03B-93614E4E3E6A}" type="presOf" srcId="{867F7861-41F9-4887-9A94-A78131A3EF04}" destId="{6A4C66D9-F12D-4803-AA47-62D8B647BCE5}" srcOrd="0" destOrd="0" presId="urn:microsoft.com/office/officeart/2005/8/layout/radial5"/>
    <dgm:cxn modelId="{61961A63-BD59-48DE-9024-2656902A28E8}" type="presParOf" srcId="{B2848691-D624-4A94-8738-81C15BA24CC0}" destId="{6A4C66D9-F12D-4803-AA47-62D8B647BCE5}" srcOrd="0" destOrd="0" presId="urn:microsoft.com/office/officeart/2005/8/layout/radial5"/>
    <dgm:cxn modelId="{D534B7F0-364F-46DD-A9EE-BD2AD63E486B}" type="presParOf" srcId="{B2848691-D624-4A94-8738-81C15BA24CC0}" destId="{29B03E4F-D2A8-4A0F-93BF-D29719467EE8}" srcOrd="1" destOrd="0" presId="urn:microsoft.com/office/officeart/2005/8/layout/radial5"/>
    <dgm:cxn modelId="{6D318355-0CF7-47C4-B2F2-12A18EBA7FBB}" type="presParOf" srcId="{29B03E4F-D2A8-4A0F-93BF-D29719467EE8}" destId="{8920887F-9111-48AB-8319-1FF78593866B}" srcOrd="0" destOrd="0" presId="urn:microsoft.com/office/officeart/2005/8/layout/radial5"/>
    <dgm:cxn modelId="{1EE21A44-DDA3-46B1-AD92-B6938B82E793}" type="presParOf" srcId="{B2848691-D624-4A94-8738-81C15BA24CC0}" destId="{A989B6DA-5BC1-43CE-ABCF-E759719C449F}" srcOrd="2" destOrd="0" presId="urn:microsoft.com/office/officeart/2005/8/layout/radial5"/>
    <dgm:cxn modelId="{BCB3EE4E-3D8C-450E-835F-FC1E1CE0780F}" type="presParOf" srcId="{B2848691-D624-4A94-8738-81C15BA24CC0}" destId="{848AC1D2-1FEA-4A3E-9448-C3B875B1A171}" srcOrd="3" destOrd="0" presId="urn:microsoft.com/office/officeart/2005/8/layout/radial5"/>
    <dgm:cxn modelId="{7E5C4E99-EEBD-4EAC-A02A-C4F591FDF563}" type="presParOf" srcId="{848AC1D2-1FEA-4A3E-9448-C3B875B1A171}" destId="{0C8596BC-6ACC-470C-A1A6-250BE213FED2}" srcOrd="0" destOrd="0" presId="urn:microsoft.com/office/officeart/2005/8/layout/radial5"/>
    <dgm:cxn modelId="{B2C75327-D501-4A9F-A672-90C18D3616A8}" type="presParOf" srcId="{B2848691-D624-4A94-8738-81C15BA24CC0}" destId="{66AD476F-3608-4DB7-97AA-3848056DF9E7}" srcOrd="4" destOrd="0" presId="urn:microsoft.com/office/officeart/2005/8/layout/radial5"/>
    <dgm:cxn modelId="{26D72822-7421-46DA-BF6E-B5AB09B46383}" type="presParOf" srcId="{B2848691-D624-4A94-8738-81C15BA24CC0}" destId="{70ED0662-A727-42C0-BBDC-AA6A3FC3F9C8}" srcOrd="5" destOrd="0" presId="urn:microsoft.com/office/officeart/2005/8/layout/radial5"/>
    <dgm:cxn modelId="{7E390259-4FCD-42D5-AAB6-7DC3A59B4768}" type="presParOf" srcId="{70ED0662-A727-42C0-BBDC-AA6A3FC3F9C8}" destId="{0A02D221-0C57-400D-B183-7DD8F8CA697E}" srcOrd="0" destOrd="0" presId="urn:microsoft.com/office/officeart/2005/8/layout/radial5"/>
    <dgm:cxn modelId="{4294BAD1-98C5-4106-BA11-CB4FF6392FC7}" type="presParOf" srcId="{B2848691-D624-4A94-8738-81C15BA24CC0}" destId="{C2F7C37D-5609-4026-A510-2778DD07D297}" srcOrd="6" destOrd="0" presId="urn:microsoft.com/office/officeart/2005/8/layout/radial5"/>
    <dgm:cxn modelId="{EB30179C-DE04-421B-8B81-6CA3FDBD842E}" type="presParOf" srcId="{B2848691-D624-4A94-8738-81C15BA24CC0}" destId="{6F9F4D32-00F3-4176-AC3C-CBDA64154B94}" srcOrd="7" destOrd="0" presId="urn:microsoft.com/office/officeart/2005/8/layout/radial5"/>
    <dgm:cxn modelId="{2E446823-A3F6-4407-860A-16153694E0FA}" type="presParOf" srcId="{6F9F4D32-00F3-4176-AC3C-CBDA64154B94}" destId="{8A225834-FA2A-4A67-8D70-7844C3FA4C3C}" srcOrd="0" destOrd="0" presId="urn:microsoft.com/office/officeart/2005/8/layout/radial5"/>
    <dgm:cxn modelId="{23EE9172-45D0-4B10-B1C4-8B6CCD8E72BF}" type="presParOf" srcId="{B2848691-D624-4A94-8738-81C15BA24CC0}" destId="{F23F8D2C-802A-4461-A1A2-E35D38DBCD2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C66D9-F12D-4803-AA47-62D8B647BCE5}">
      <dsp:nvSpPr>
        <dsp:cNvPr id="0" name=""/>
        <dsp:cNvSpPr/>
      </dsp:nvSpPr>
      <dsp:spPr>
        <a:xfrm>
          <a:off x="3352482" y="1997462"/>
          <a:ext cx="1425152" cy="14251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Цифровая карта магазина       (</a:t>
          </a:r>
          <a:r>
            <a:rPr lang="pl-PL" sz="1700" b="1" kern="1200" dirty="0"/>
            <a:t> DSM</a:t>
          </a:r>
          <a:r>
            <a:rPr lang="ru-RU" sz="1700" b="1" kern="1200" dirty="0"/>
            <a:t>)</a:t>
          </a:r>
          <a:endParaRPr lang="pl-PL" sz="1700" b="1" kern="1200" dirty="0"/>
        </a:p>
      </dsp:txBody>
      <dsp:txXfrm>
        <a:off x="3561191" y="2206171"/>
        <a:ext cx="1007734" cy="1007734"/>
      </dsp:txXfrm>
    </dsp:sp>
    <dsp:sp modelId="{29B03E4F-D2A8-4A0F-93BF-D29719467EE8}">
      <dsp:nvSpPr>
        <dsp:cNvPr id="0" name=""/>
        <dsp:cNvSpPr/>
      </dsp:nvSpPr>
      <dsp:spPr>
        <a:xfrm rot="16200000">
          <a:off x="3914188" y="1479067"/>
          <a:ext cx="301739" cy="4845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>
        <a:off x="3959449" y="1621238"/>
        <a:ext cx="211217" cy="290731"/>
      </dsp:txXfrm>
    </dsp:sp>
    <dsp:sp modelId="{A989B6DA-5BC1-43CE-ABCF-E759719C449F}">
      <dsp:nvSpPr>
        <dsp:cNvPr id="0" name=""/>
        <dsp:cNvSpPr/>
      </dsp:nvSpPr>
      <dsp:spPr>
        <a:xfrm>
          <a:off x="3352482" y="2991"/>
          <a:ext cx="1425152" cy="14251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Настольный принтер</a:t>
          </a:r>
          <a:endParaRPr lang="pl-PL" sz="1300" kern="1200" dirty="0"/>
        </a:p>
      </dsp:txBody>
      <dsp:txXfrm>
        <a:off x="3561191" y="211700"/>
        <a:ext cx="1007734" cy="1007734"/>
      </dsp:txXfrm>
    </dsp:sp>
    <dsp:sp modelId="{848AC1D2-1FEA-4A3E-9448-C3B875B1A171}">
      <dsp:nvSpPr>
        <dsp:cNvPr id="0" name=""/>
        <dsp:cNvSpPr/>
      </dsp:nvSpPr>
      <dsp:spPr>
        <a:xfrm rot="81216">
          <a:off x="4878481" y="2489861"/>
          <a:ext cx="243579" cy="4845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>
        <a:off x="4878491" y="2585908"/>
        <a:ext cx="170505" cy="290731"/>
      </dsp:txXfrm>
    </dsp:sp>
    <dsp:sp modelId="{66AD476F-3608-4DB7-97AA-3848056DF9E7}">
      <dsp:nvSpPr>
        <dsp:cNvPr id="0" name=""/>
        <dsp:cNvSpPr/>
      </dsp:nvSpPr>
      <dsp:spPr>
        <a:xfrm>
          <a:off x="5236691" y="2041985"/>
          <a:ext cx="1425152" cy="14251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Мобильное приложение  </a:t>
          </a:r>
          <a:r>
            <a:rPr lang="en-US" sz="1300" kern="1200" dirty="0"/>
            <a:t>MMA.</a:t>
          </a:r>
          <a:endParaRPr lang="pl-PL" sz="1300" kern="1200" dirty="0"/>
        </a:p>
      </dsp:txBody>
      <dsp:txXfrm>
        <a:off x="5445400" y="2250694"/>
        <a:ext cx="1007734" cy="1007734"/>
      </dsp:txXfrm>
    </dsp:sp>
    <dsp:sp modelId="{70ED0662-A727-42C0-BBDC-AA6A3FC3F9C8}">
      <dsp:nvSpPr>
        <dsp:cNvPr id="0" name=""/>
        <dsp:cNvSpPr/>
      </dsp:nvSpPr>
      <dsp:spPr>
        <a:xfrm rot="5250987">
          <a:off x="3970608" y="3428567"/>
          <a:ext cx="272246" cy="4845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>
        <a:off x="4009675" y="3484678"/>
        <a:ext cx="190572" cy="290731"/>
      </dsp:txXfrm>
    </dsp:sp>
    <dsp:sp modelId="{C2F7C37D-5609-4026-A510-2778DD07D297}">
      <dsp:nvSpPr>
        <dsp:cNvPr id="0" name=""/>
        <dsp:cNvSpPr/>
      </dsp:nvSpPr>
      <dsp:spPr>
        <a:xfrm>
          <a:off x="3436496" y="3934467"/>
          <a:ext cx="1425152" cy="14251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Электронные ценники</a:t>
          </a:r>
          <a:r>
            <a:rPr lang="en-US" sz="1300" kern="1200" dirty="0"/>
            <a:t>  ESEL</a:t>
          </a:r>
          <a:endParaRPr lang="pl-PL" sz="1300" kern="1200" dirty="0"/>
        </a:p>
      </dsp:txBody>
      <dsp:txXfrm>
        <a:off x="3645205" y="4143176"/>
        <a:ext cx="1007734" cy="1007734"/>
      </dsp:txXfrm>
    </dsp:sp>
    <dsp:sp modelId="{6F9F4D32-00F3-4176-AC3C-CBDA64154B94}">
      <dsp:nvSpPr>
        <dsp:cNvPr id="0" name=""/>
        <dsp:cNvSpPr/>
      </dsp:nvSpPr>
      <dsp:spPr>
        <a:xfrm rot="10800000">
          <a:off x="2925493" y="2467763"/>
          <a:ext cx="301739" cy="4845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 rot="10800000">
        <a:off x="3016015" y="2564673"/>
        <a:ext cx="211217" cy="290731"/>
      </dsp:txXfrm>
    </dsp:sp>
    <dsp:sp modelId="{F23F8D2C-802A-4461-A1A2-E35D38DBCD2D}">
      <dsp:nvSpPr>
        <dsp:cNvPr id="0" name=""/>
        <dsp:cNvSpPr/>
      </dsp:nvSpPr>
      <dsp:spPr>
        <a:xfrm>
          <a:off x="1358011" y="1997462"/>
          <a:ext cx="1425152" cy="14251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Принтер этикеток (</a:t>
          </a:r>
          <a:r>
            <a:rPr lang="pl-PL" sz="1300" kern="1200" dirty="0"/>
            <a:t>HemiLab</a:t>
          </a:r>
          <a:r>
            <a:rPr lang="ru-RU" sz="1300" kern="1200" dirty="0"/>
            <a:t> </a:t>
          </a:r>
          <a:r>
            <a:rPr lang="pl-PL" sz="1300" kern="1200" dirty="0"/>
            <a:t>SLP</a:t>
          </a:r>
          <a:r>
            <a:rPr lang="ru-RU" sz="1300" kern="1200" dirty="0"/>
            <a:t>)</a:t>
          </a:r>
          <a:endParaRPr lang="pl-PL" sz="1300" kern="1200" dirty="0"/>
        </a:p>
      </dsp:txBody>
      <dsp:txXfrm>
        <a:off x="1566720" y="2206171"/>
        <a:ext cx="1007734" cy="1007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D2380-E258-4037-BFCA-402EA7EBC9DE}" type="datetimeFigureOut">
              <a:rPr lang="ms-MY" smtClean="0"/>
              <a:pPr/>
              <a:t>24/04/2017</a:t>
            </a:fld>
            <a:endParaRPr lang="ms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s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9EF49-5B54-4C78-AD5B-7FF2C2B876DD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95602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9EF49-5B54-4C78-AD5B-7FF2C2B876DD}" type="slidenum">
              <a:rPr lang="ms-MY" smtClean="0"/>
              <a:pPr/>
              <a:t>6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306743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9EF49-5B54-4C78-AD5B-7FF2C2B876DD}" type="slidenum">
              <a:rPr lang="ms-MY" smtClean="0"/>
              <a:pPr/>
              <a:t>10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121508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910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rallelogram 18"/>
          <p:cNvSpPr/>
          <p:nvPr userDrawn="1"/>
        </p:nvSpPr>
        <p:spPr>
          <a:xfrm>
            <a:off x="-200818" y="6598146"/>
            <a:ext cx="465757" cy="288182"/>
          </a:xfrm>
          <a:prstGeom prst="parallelogram">
            <a:avLst>
              <a:gd name="adj" fmla="val 43188"/>
            </a:avLst>
          </a:prstGeom>
          <a:solidFill>
            <a:srgbClr val="C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-92543" y="6598146"/>
            <a:ext cx="429490" cy="288032"/>
          </a:xfr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defRPr sz="900" b="0" i="1" spc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92931" y="45418"/>
            <a:ext cx="4968552" cy="936104"/>
          </a:xfrm>
        </p:spPr>
        <p:txBody>
          <a:bodyPr>
            <a:normAutofit/>
          </a:bodyPr>
          <a:lstStyle>
            <a:lvl1pPr marL="0" indent="0">
              <a:buNone/>
              <a:defRPr sz="48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Introduction.</a:t>
            </a:r>
          </a:p>
        </p:txBody>
      </p:sp>
    </p:spTree>
    <p:extLst>
      <p:ext uri="{BB962C8B-B14F-4D97-AF65-F5344CB8AC3E}">
        <p14:creationId xmlns:p14="http://schemas.microsoft.com/office/powerpoint/2010/main" val="1725792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0600084" y="117447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-1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swiss</a:t>
            </a:r>
            <a:endParaRPr 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0202043" y="300216"/>
            <a:ext cx="444887" cy="348358"/>
            <a:chOff x="7164614" y="2853730"/>
            <a:chExt cx="1379411" cy="1080120"/>
          </a:xfrm>
        </p:grpSpPr>
        <p:sp>
          <p:nvSpPr>
            <p:cNvPr id="15" name="Parallelogram 14"/>
            <p:cNvSpPr/>
            <p:nvPr/>
          </p:nvSpPr>
          <p:spPr>
            <a:xfrm>
              <a:off x="7164614" y="2853730"/>
              <a:ext cx="1379411" cy="1080120"/>
            </a:xfrm>
            <a:prstGeom prst="parallelogram">
              <a:avLst/>
            </a:prstGeom>
            <a:solidFill>
              <a:srgbClr val="C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spc="-150"/>
            </a:p>
          </p:txBody>
        </p:sp>
        <p:sp>
          <p:nvSpPr>
            <p:cNvPr id="16" name="Rectangle 29"/>
            <p:cNvSpPr/>
            <p:nvPr/>
          </p:nvSpPr>
          <p:spPr>
            <a:xfrm>
              <a:off x="7494477" y="3033948"/>
              <a:ext cx="719683" cy="719683"/>
            </a:xfrm>
            <a:custGeom>
              <a:avLst/>
              <a:gdLst/>
              <a:ahLst/>
              <a:cxnLst/>
              <a:rect l="l" t="t" r="r" b="b"/>
              <a:pathLst>
                <a:path w="1079326" h="1079326">
                  <a:moveTo>
                    <a:pt x="359246" y="0"/>
                  </a:moveTo>
                  <a:lnTo>
                    <a:pt x="719286" y="0"/>
                  </a:lnTo>
                  <a:lnTo>
                    <a:pt x="719286" y="359643"/>
                  </a:lnTo>
                  <a:lnTo>
                    <a:pt x="1079326" y="359643"/>
                  </a:lnTo>
                  <a:lnTo>
                    <a:pt x="1079326" y="719683"/>
                  </a:lnTo>
                  <a:lnTo>
                    <a:pt x="719286" y="719683"/>
                  </a:lnTo>
                  <a:lnTo>
                    <a:pt x="719286" y="1079326"/>
                  </a:lnTo>
                  <a:lnTo>
                    <a:pt x="359246" y="1079326"/>
                  </a:lnTo>
                  <a:lnTo>
                    <a:pt x="359246" y="719683"/>
                  </a:lnTo>
                  <a:lnTo>
                    <a:pt x="0" y="719683"/>
                  </a:lnTo>
                  <a:lnTo>
                    <a:pt x="0" y="359643"/>
                  </a:lnTo>
                  <a:lnTo>
                    <a:pt x="359246" y="359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spc="-150"/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10600084" y="303833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corporate</a:t>
            </a:r>
          </a:p>
        </p:txBody>
      </p:sp>
      <p:sp>
        <p:nvSpPr>
          <p:cNvPr id="9" name="Parallelogram 8"/>
          <p:cNvSpPr/>
          <p:nvPr userDrawn="1"/>
        </p:nvSpPr>
        <p:spPr>
          <a:xfrm>
            <a:off x="-200818" y="6598146"/>
            <a:ext cx="465757" cy="288182"/>
          </a:xfrm>
          <a:prstGeom prst="parallelogram">
            <a:avLst>
              <a:gd name="adj" fmla="val 43188"/>
            </a:avLst>
          </a:prstGeom>
          <a:solidFill>
            <a:srgbClr val="C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-92543" y="6598146"/>
            <a:ext cx="429490" cy="288032"/>
          </a:xfr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defRPr sz="900" b="0" i="1" spc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119007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9" grpId="0" animBg="1"/>
      <p:bldP spid="10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358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571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638" y="2130919"/>
            <a:ext cx="10365899" cy="147036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608D-AFCF-48B9-88DA-0E059BBF63D1}" type="datetimeFigureOut">
              <a:rPr lang="pl-PL" smtClean="0"/>
              <a:pPr/>
              <a:t>2017-04-24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4ED8-08D0-4E97-A692-D86EADA87FD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521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96A1-67E9-41CF-B395-38E0FBF5DC18}" type="datetimeFigureOut">
              <a:rPr lang="pl-PL" smtClean="0"/>
              <a:t>2017-04-24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2114-6B9F-4AF5-B300-2D51777524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398903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59" y="274701"/>
            <a:ext cx="10975658" cy="1143265"/>
          </a:xfrm>
          <a:prstGeom prst="rect">
            <a:avLst/>
          </a:prstGeom>
        </p:spPr>
        <p:txBody>
          <a:bodyPr vert="horz" lIns="121944" tIns="60972" rIns="121944" bIns="6097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600572"/>
            <a:ext cx="10975658" cy="4527011"/>
          </a:xfrm>
          <a:prstGeom prst="rect">
            <a:avLst/>
          </a:prstGeom>
        </p:spPr>
        <p:txBody>
          <a:bodyPr vert="horz" lIns="121944" tIns="60972" rIns="121944" bIns="6097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759" y="6357822"/>
            <a:ext cx="2845541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37AEA-25B3-4408-B093-6DDA4600CD91}" type="datetimeFigureOut">
              <a:rPr lang="ms-MY" smtClean="0"/>
              <a:pPr/>
              <a:t>24/04/2017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D9F6E-FF3A-42BE-A0D3-BF3E5ED04CA3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50199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51" r:id="rId4"/>
    <p:sldLayoutId id="2147483654" r:id="rId5"/>
    <p:sldLayoutId id="2147483657" r:id="rId6"/>
    <p:sldLayoutId id="2147483658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ctr" defTabSz="1219444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microsoft.com/office/2007/relationships/hdphoto" Target="../media/hdphoto2.wdp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microsoft.com/office/2007/relationships/hdphoto" Target="../media/hdphoto14.wdp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tb7rchBgSk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4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diagramLayout" Target="../diagrams/layout1.xm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diagramData" Target="../diagrams/data1.xml"/><Relationship Id="rId17" Type="http://schemas.openxmlformats.org/officeDocument/2006/relationships/image" Target="../media/image5.png"/><Relationship Id="rId2" Type="http://schemas.openxmlformats.org/officeDocument/2006/relationships/image" Target="../media/image6.jpeg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8.jpe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5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19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11" Type="http://schemas.microsoft.com/office/2007/relationships/hdphoto" Target="../media/hdphoto6.wdp"/><Relationship Id="rId5" Type="http://schemas.microsoft.com/office/2007/relationships/hdphoto" Target="../media/hdphoto4.wdp"/><Relationship Id="rId10" Type="http://schemas.openxmlformats.org/officeDocument/2006/relationships/image" Target="../media/image18.png"/><Relationship Id="rId4" Type="http://schemas.openxmlformats.org/officeDocument/2006/relationships/image" Target="../media/image15.jpeg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microsoft.com/office/2007/relationships/hdphoto" Target="../media/hdphoto8.wdp"/><Relationship Id="rId10" Type="http://schemas.openxmlformats.org/officeDocument/2006/relationships/image" Target="../media/image5.png"/><Relationship Id="rId4" Type="http://schemas.openxmlformats.org/officeDocument/2006/relationships/image" Target="../media/image27.jpeg"/><Relationship Id="rId9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4878070" y="3734665"/>
            <a:ext cx="7317105" cy="457306"/>
          </a:xfrm>
          <a:prstGeom prst="rect">
            <a:avLst/>
          </a:prstGeom>
          <a:solidFill>
            <a:srgbClr val="242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endParaRPr lang="pl-PL" i="1" dirty="0">
              <a:solidFill>
                <a:srgbClr val="F5F5F5"/>
              </a:solidFill>
            </a:endParaRPr>
          </a:p>
          <a:p>
            <a:r>
              <a:rPr lang="pl-PL" i="1" dirty="0">
                <a:solidFill>
                  <a:srgbClr val="F5F5F5"/>
                </a:solidFill>
              </a:rPr>
              <a:t>Product Information and Exposition Management System</a:t>
            </a:r>
          </a:p>
          <a:p>
            <a:endParaRPr lang="pl-PL" i="1" dirty="0">
              <a:solidFill>
                <a:srgbClr val="F5F5F5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0" y="6173629"/>
            <a:ext cx="10365899" cy="685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pl-PL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143376" y="6249847"/>
            <a:ext cx="10222523" cy="479273"/>
          </a:xfrm>
          <a:prstGeom prst="rect">
            <a:avLst/>
          </a:prstGeom>
          <a:noFill/>
        </p:spPr>
        <p:txBody>
          <a:bodyPr wrap="square" lIns="108878" tIns="54439" rIns="108878" bIns="54439" rtlCol="0">
            <a:spAutoFit/>
          </a:bodyPr>
          <a:lstStyle/>
          <a:p>
            <a:pPr>
              <a:defRPr/>
            </a:pPr>
            <a:r>
              <a:rPr lang="pl-PL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pl-PL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this</a:t>
            </a: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presenation</a:t>
            </a: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are </a:t>
            </a:r>
            <a:r>
              <a:rPr lang="pl-PL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owned</a:t>
            </a: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 HEMI Pajączek Spółka </a:t>
            </a:r>
            <a:r>
              <a:rPr lang="en-GB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Jawna</a:t>
            </a: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and HemiLab spółka z o.o. and are to be </a:t>
            </a:r>
            <a:r>
              <a:rPr lang="pl-PL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viewed</a:t>
            </a: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pl-PL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only</a:t>
            </a: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 the </a:t>
            </a:r>
            <a:r>
              <a:rPr lang="pl-PL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addresses</a:t>
            </a: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pl-PL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this</a:t>
            </a: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presentation. No further </a:t>
            </a:r>
            <a:r>
              <a:rPr lang="pl-PL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distribution</a:t>
            </a: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allowed</a:t>
            </a: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without</a:t>
            </a: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owners</a:t>
            </a: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written</a:t>
            </a: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consent</a:t>
            </a: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Prostokąt 34"/>
          <p:cNvSpPr/>
          <p:nvPr/>
        </p:nvSpPr>
        <p:spPr>
          <a:xfrm>
            <a:off x="4878070" y="2133350"/>
            <a:ext cx="7317105" cy="1601315"/>
          </a:xfrm>
          <a:prstGeom prst="rect">
            <a:avLst/>
          </a:prstGeom>
          <a:solidFill>
            <a:srgbClr val="D12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pl-PL"/>
          </a:p>
        </p:txBody>
      </p:sp>
      <p:cxnSp>
        <p:nvCxnSpPr>
          <p:cNvPr id="17" name="Łącznik prosty 16"/>
          <p:cNvCxnSpPr/>
          <p:nvPr/>
        </p:nvCxnSpPr>
        <p:spPr>
          <a:xfrm flipV="1">
            <a:off x="1422770" y="1662283"/>
            <a:ext cx="10772405" cy="14505"/>
          </a:xfrm>
          <a:prstGeom prst="line">
            <a:avLst/>
          </a:prstGeom>
          <a:ln>
            <a:solidFill>
              <a:srgbClr val="DCDCD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 rot="5400000" flipH="1" flipV="1">
            <a:off x="1042741" y="2133035"/>
            <a:ext cx="762176" cy="2118"/>
          </a:xfrm>
          <a:prstGeom prst="line">
            <a:avLst/>
          </a:prstGeom>
          <a:ln>
            <a:solidFill>
              <a:srgbClr val="DCDCD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az 12" descr="logola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1003" y="2160921"/>
            <a:ext cx="3720891" cy="762176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4878070" y="2362747"/>
            <a:ext cx="6269512" cy="1279492"/>
          </a:xfrm>
          <a:prstGeom prst="rect">
            <a:avLst/>
          </a:prstGeom>
          <a:noFill/>
        </p:spPr>
        <p:txBody>
          <a:bodyPr wrap="square" lIns="108878" tIns="54439" rIns="108878" bIns="54439" rtlCol="0">
            <a:spAutoFit/>
          </a:bodyPr>
          <a:lstStyle/>
          <a:p>
            <a:pPr algn="ctr"/>
            <a:r>
              <a:rPr lang="ru-RU" sz="3800" b="1" spc="6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Система </a:t>
            </a:r>
          </a:p>
          <a:p>
            <a:pPr algn="ctr"/>
            <a:r>
              <a:rPr lang="pl-PL" sz="3800" b="1" spc="6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HemiLab</a:t>
            </a:r>
            <a:r>
              <a:rPr lang="ru-RU" sz="3800" b="1" spc="6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l-PL" sz="3800" b="1" spc="6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by MAGO</a:t>
            </a:r>
            <a:endParaRPr lang="pl-PL" sz="3800" dirty="0">
              <a:solidFill>
                <a:schemeClr val="bg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50" y="3052192"/>
            <a:ext cx="3204596" cy="113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82125"/>
      </p:ext>
    </p:extLst>
  </p:cSld>
  <p:clrMapOvr>
    <a:masterClrMapping/>
  </p:clrMapOvr>
  <p:transition spd="med" advTm="954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rostokąt 41"/>
          <p:cNvSpPr/>
          <p:nvPr/>
        </p:nvSpPr>
        <p:spPr>
          <a:xfrm>
            <a:off x="408955" y="1413570"/>
            <a:ext cx="10513168" cy="4968552"/>
          </a:xfrm>
          <a:prstGeom prst="rect">
            <a:avLst/>
          </a:prstGeom>
          <a:solidFill>
            <a:schemeClr val="bg1">
              <a:lumMod val="8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1" name="Symbol zastępczy tekstu 2"/>
          <p:cNvSpPr>
            <a:spLocks noGrp="1"/>
          </p:cNvSpPr>
          <p:nvPr>
            <p:ph type="body" sz="quarter" idx="4294967295"/>
          </p:nvPr>
        </p:nvSpPr>
        <p:spPr>
          <a:xfrm>
            <a:off x="1093031" y="123431"/>
            <a:ext cx="8748972" cy="1238595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ru-RU" sz="4000" b="1" spc="-150" dirty="0">
                <a:latin typeface="Arial" pitchFamily="34" charset="0"/>
                <a:cs typeface="Arial" pitchFamily="34" charset="0"/>
              </a:rPr>
              <a:t>Возможности - </a:t>
            </a:r>
            <a:r>
              <a:rPr lang="ru-RU" b="1" kern="30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Системя управления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Продакт-плейсмент»</a:t>
            </a:r>
            <a:r>
              <a:rPr lang="pl-PL" sz="4000" b="1" spc="-150" dirty="0">
                <a:solidFill>
                  <a:srgbClr val="EE0000"/>
                </a:solidFill>
                <a:latin typeface="Arial" pitchFamily="34" charset="0"/>
                <a:cs typeface="Arial" pitchFamily="34" charset="0"/>
              </a:rPr>
              <a:t> .</a:t>
            </a:r>
          </a:p>
          <a:p>
            <a:pPr marL="0" lvl="1" indent="0">
              <a:buNone/>
            </a:pPr>
            <a:endParaRPr lang="pl-PL" b="1" kern="3000" spc="-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sz="4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Prostokąt 3"/>
          <p:cNvSpPr/>
          <p:nvPr/>
        </p:nvSpPr>
        <p:spPr>
          <a:xfrm>
            <a:off x="531647" y="1455380"/>
            <a:ext cx="6489346" cy="497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позволяет :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50" dirty="0">
                <a:latin typeface="Arial" panose="020B0604020202020204" pitchFamily="34" charset="0"/>
                <a:cs typeface="Arial" panose="020B0604020202020204" pitchFamily="34" charset="0"/>
              </a:rPr>
              <a:t>Произвести загрузку изменений по товарам и ценников на полках, из</a:t>
            </a:r>
            <a:r>
              <a:rPr lang="pl-PL" sz="18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50" dirty="0">
                <a:latin typeface="Arial" panose="020B0604020202020204" pitchFamily="34" charset="0"/>
                <a:cs typeface="Arial" panose="020B0604020202020204" pitchFamily="34" charset="0"/>
              </a:rPr>
              <a:t>системы </a:t>
            </a:r>
            <a:r>
              <a:rPr lang="pl-PL" sz="1850" dirty="0">
                <a:latin typeface="Arial" panose="020B0604020202020204" pitchFamily="34" charset="0"/>
                <a:cs typeface="Arial" panose="020B0604020202020204" pitchFamily="34" charset="0"/>
              </a:rPr>
              <a:t>ERP</a:t>
            </a:r>
          </a:p>
          <a:p>
            <a:pPr marL="457200"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50" dirty="0">
                <a:latin typeface="Arial" panose="020B0604020202020204" pitchFamily="34" charset="0"/>
                <a:cs typeface="Arial" panose="020B0604020202020204" pitchFamily="34" charset="0"/>
              </a:rPr>
              <a:t>Автоматизировать процесс распределения ценников</a:t>
            </a:r>
            <a:r>
              <a:rPr lang="pl-PL" sz="1850" dirty="0">
                <a:latin typeface="Arial" panose="020B0604020202020204" pitchFamily="34" charset="0"/>
                <a:cs typeface="Arial" panose="020B0604020202020204" pitchFamily="34" charset="0"/>
              </a:rPr>
              <a:t>,   </a:t>
            </a:r>
          </a:p>
          <a:p>
            <a:pPr marL="457200"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itchFamily="34" charset="0"/>
              <a:buChar char="•"/>
              <a:defRPr/>
            </a:pPr>
            <a:r>
              <a:rPr lang="ru-RU" sz="1850" dirty="0">
                <a:latin typeface="Arial" panose="020B0604020202020204" pitchFamily="34" charset="0"/>
                <a:cs typeface="Arial" panose="020B0604020202020204" pitchFamily="34" charset="0"/>
              </a:rPr>
              <a:t>Произвести мониторинг статуса ценников и их визуализацию</a:t>
            </a:r>
            <a:r>
              <a:rPr lang="pl-PL" sz="18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1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itchFamily="34" charset="0"/>
              <a:buChar char="•"/>
              <a:defRPr/>
            </a:pPr>
            <a:r>
              <a:rPr lang="ru-RU" sz="1850" dirty="0">
                <a:latin typeface="Arial" panose="020B0604020202020204" pitchFamily="34" charset="0"/>
                <a:cs typeface="Arial" panose="020B0604020202020204" pitchFamily="34" charset="0"/>
              </a:rPr>
              <a:t>Загрузку изменений по товарам и ценников на полках, из</a:t>
            </a:r>
            <a:r>
              <a:rPr lang="pl-PL" sz="18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50" dirty="0">
                <a:latin typeface="Arial" panose="020B0604020202020204" pitchFamily="34" charset="0"/>
                <a:cs typeface="Arial" panose="020B0604020202020204" pitchFamily="34" charset="0"/>
              </a:rPr>
              <a:t>системы </a:t>
            </a:r>
            <a:r>
              <a:rPr lang="pl-PL" sz="1850" dirty="0">
                <a:latin typeface="Arial" panose="020B0604020202020204" pitchFamily="34" charset="0"/>
                <a:cs typeface="Arial" panose="020B0604020202020204" pitchFamily="34" charset="0"/>
              </a:rPr>
              <a:t>Space Management 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1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50" dirty="0">
                <a:latin typeface="Arial" panose="020B0604020202020204" pitchFamily="34" charset="0"/>
                <a:cs typeface="Arial" panose="020B0604020202020204" pitchFamily="34" charset="0"/>
              </a:rPr>
              <a:t>Загрузку результатов исполнения </a:t>
            </a:r>
            <a:r>
              <a:rPr lang="ru-RU" sz="1850" dirty="0" err="1">
                <a:latin typeface="Arial" panose="020B0604020202020204" pitchFamily="34" charset="0"/>
                <a:cs typeface="Arial" panose="020B0604020202020204" pitchFamily="34" charset="0"/>
              </a:rPr>
              <a:t>планограммы</a:t>
            </a:r>
            <a:r>
              <a:rPr lang="ru-RU" sz="1850" dirty="0">
                <a:latin typeface="Arial" panose="020B0604020202020204" pitchFamily="34" charset="0"/>
                <a:cs typeface="Arial" panose="020B0604020202020204" pitchFamily="34" charset="0"/>
              </a:rPr>
              <a:t> в систему </a:t>
            </a:r>
            <a:r>
              <a:rPr lang="pl-PL" sz="1850" dirty="0">
                <a:latin typeface="Arial" panose="020B0604020202020204" pitchFamily="34" charset="0"/>
                <a:cs typeface="Arial" panose="020B0604020202020204" pitchFamily="34" charset="0"/>
              </a:rPr>
              <a:t>Space Management via</a:t>
            </a:r>
            <a:r>
              <a:rPr lang="ru-RU" sz="1850" dirty="0">
                <a:latin typeface="Arial" panose="020B0604020202020204" pitchFamily="34" charset="0"/>
                <a:cs typeface="Arial" panose="020B0604020202020204" pitchFamily="34" charset="0"/>
              </a:rPr>
              <a:t> интерфейс обратной связи.</a:t>
            </a:r>
            <a:endParaRPr lang="pl-PL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98" y="2781722"/>
            <a:ext cx="4411737" cy="2493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Prostokąt 1"/>
          <p:cNvSpPr/>
          <p:nvPr/>
        </p:nvSpPr>
        <p:spPr>
          <a:xfrm>
            <a:off x="1345059" y="15813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/>
            <a:endParaRPr lang="pl-PL" sz="3600" b="1" kern="3000" spc="-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019" y="428950"/>
            <a:ext cx="1968845" cy="463258"/>
          </a:xfrm>
          <a:prstGeom prst="rect">
            <a:avLst/>
          </a:prstGeom>
        </p:spPr>
      </p:pic>
      <p:sp>
        <p:nvSpPr>
          <p:cNvPr id="11" name="Prostokąt 1"/>
          <p:cNvSpPr/>
          <p:nvPr/>
        </p:nvSpPr>
        <p:spPr>
          <a:xfrm>
            <a:off x="1497459" y="17337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/>
            <a:endParaRPr lang="pl-PL" sz="3600" b="1" kern="3000" spc="-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2" name="Prostokąt 1"/>
          <p:cNvSpPr/>
          <p:nvPr/>
        </p:nvSpPr>
        <p:spPr>
          <a:xfrm>
            <a:off x="1649859" y="18861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/>
            <a:endParaRPr lang="pl-PL" sz="3600" b="1" kern="3000" spc="-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3" name="Prostokąt 1"/>
          <p:cNvSpPr/>
          <p:nvPr/>
        </p:nvSpPr>
        <p:spPr>
          <a:xfrm>
            <a:off x="1802259" y="20385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/>
            <a:endParaRPr lang="pl-PL" sz="3600" b="1" kern="3000" spc="-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Prostokąt 1"/>
          <p:cNvSpPr/>
          <p:nvPr/>
        </p:nvSpPr>
        <p:spPr>
          <a:xfrm>
            <a:off x="1954659" y="21909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/>
            <a:endParaRPr lang="pl-PL" sz="3600" b="1" kern="3000" spc="-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512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ostokąt 29"/>
          <p:cNvSpPr/>
          <p:nvPr/>
        </p:nvSpPr>
        <p:spPr>
          <a:xfrm>
            <a:off x="408955" y="1413570"/>
            <a:ext cx="10513168" cy="4968552"/>
          </a:xfrm>
          <a:prstGeom prst="rect">
            <a:avLst/>
          </a:prstGeom>
          <a:solidFill>
            <a:schemeClr val="bg1">
              <a:lumMod val="8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1" name="Symbol zastępczy tekstu 2"/>
          <p:cNvSpPr>
            <a:spLocks noGrp="1"/>
          </p:cNvSpPr>
          <p:nvPr>
            <p:ph type="body" sz="quarter" idx="4294967295"/>
          </p:nvPr>
        </p:nvSpPr>
        <p:spPr>
          <a:xfrm>
            <a:off x="953319" y="12878"/>
            <a:ext cx="9104708" cy="936104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ru-RU" sz="4000" b="1" spc="-150" dirty="0">
                <a:latin typeface="Arial" pitchFamily="34" charset="0"/>
                <a:cs typeface="Arial" pitchFamily="34" charset="0"/>
              </a:rPr>
              <a:t>Возможности - </a:t>
            </a:r>
            <a:r>
              <a:rPr lang="ru-RU" b="1" kern="30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Система управления бумажными и цифровыми ценниками</a:t>
            </a:r>
            <a:r>
              <a:rPr lang="pl-PL" sz="4000" b="1" spc="-150" dirty="0">
                <a:solidFill>
                  <a:srgbClr val="E2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0" name="Content Placeholder 2"/>
          <p:cNvSpPr>
            <a:spLocks noGrp="1"/>
          </p:cNvSpPr>
          <p:nvPr/>
        </p:nvSpPr>
        <p:spPr>
          <a:xfrm>
            <a:off x="1948589" y="4460299"/>
            <a:ext cx="3716950" cy="607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kern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981967" y="1583731"/>
            <a:ext cx="63377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Электронные ценники.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Бумажные ценники печатаются на стационарном или мобильном принтере этикеток с помощью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HemiLab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DSM.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Ценники напечатаны на ценникодержателях с помощью HemiLab Smart Label принтера (SLP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этикиетки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759" y="3263473"/>
            <a:ext cx="2237276" cy="1390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759" y="4917378"/>
            <a:ext cx="2237276" cy="153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 descr="http://rfid.century-cn.com/webEditor/uploadfile/news_2013151356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169" y="1773807"/>
            <a:ext cx="2382866" cy="122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019" y="428950"/>
            <a:ext cx="1968845" cy="4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69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861291" y="1239976"/>
            <a:ext cx="8482943" cy="4968552"/>
          </a:xfrm>
          <a:prstGeom prst="rect">
            <a:avLst/>
          </a:prstGeom>
          <a:solidFill>
            <a:schemeClr val="bg1">
              <a:lumMod val="8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  <a:p>
            <a:pPr algn="ctr"/>
            <a:endParaRPr lang="pl-PL" dirty="0"/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4294967295"/>
          </p:nvPr>
        </p:nvSpPr>
        <p:spPr>
          <a:xfrm>
            <a:off x="192931" y="45418"/>
            <a:ext cx="4968552" cy="9361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br>
              <a:rPr lang="pl-PL" dirty="0"/>
            </a:br>
            <a:endParaRPr lang="pl-PL" dirty="0"/>
          </a:p>
        </p:txBody>
      </p:sp>
      <p:sp>
        <p:nvSpPr>
          <p:cNvPr id="4" name="Symbol zastępczy tekstu 2"/>
          <p:cNvSpPr txBox="1">
            <a:spLocks/>
          </p:cNvSpPr>
          <p:nvPr/>
        </p:nvSpPr>
        <p:spPr>
          <a:xfrm>
            <a:off x="910586" y="19695"/>
            <a:ext cx="8384355" cy="1656184"/>
          </a:xfrm>
          <a:prstGeom prst="rect">
            <a:avLst/>
          </a:prstGeom>
        </p:spPr>
        <p:txBody>
          <a:bodyPr vert="horz" lIns="121944" tIns="60972" rIns="121944" bIns="60972" rtlCol="0">
            <a:noAutofit/>
          </a:bodyPr>
          <a:lstStyle>
            <a:lvl1pPr marL="0" indent="0" algn="l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4800" b="1" kern="1200" spc="-15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798" indent="-381076" algn="l" defTabSz="12194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305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4027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749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471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Возможности - Электронная система управления</a:t>
            </a:r>
            <a:r>
              <a:rPr lang="pl-PL" sz="3600" dirty="0">
                <a:solidFill>
                  <a:srgbClr val="E20000"/>
                </a:solidFill>
              </a:rPr>
              <a:t>.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1273051" y="1566585"/>
            <a:ext cx="728788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Благодаря этому решению, обновление цен происходит быстро и автономно, с автоматическим подтверждением. Позволяет экономить время, труд и материалы, затрачиваемые ежедневно на обновление ценников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Это позволяет оперативно вводить ценовые изменения,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акционные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предложения и снижать издержки связанные с неправильно указанной ценой на этикетке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Spider\Pictures\Marisense\Etusivun-kuva-web-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396" y="4547425"/>
            <a:ext cx="43910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pider\Pictures\Marisense\pricetag-in-ha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976" y="4282243"/>
            <a:ext cx="23431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019" y="428950"/>
            <a:ext cx="1968845" cy="4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79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rostokąt 34"/>
          <p:cNvSpPr/>
          <p:nvPr/>
        </p:nvSpPr>
        <p:spPr>
          <a:xfrm>
            <a:off x="857615" y="1378285"/>
            <a:ext cx="10513168" cy="4968552"/>
          </a:xfrm>
          <a:prstGeom prst="rect">
            <a:avLst/>
          </a:prstGeom>
          <a:solidFill>
            <a:schemeClr val="bg1">
              <a:lumMod val="8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ymbol zastępczy tekstu 2"/>
          <p:cNvSpPr>
            <a:spLocks noGrp="1"/>
          </p:cNvSpPr>
          <p:nvPr>
            <p:ph type="body" sz="quarter" idx="4294967295"/>
          </p:nvPr>
        </p:nvSpPr>
        <p:spPr>
          <a:xfrm>
            <a:off x="858528" y="260491"/>
            <a:ext cx="9104434" cy="9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Возможности - Электронная система управления</a:t>
            </a:r>
            <a:r>
              <a:rPr lang="pl-PL" sz="3600" b="1" spc="-150" dirty="0">
                <a:solidFill>
                  <a:srgbClr val="EE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pl-PL" sz="3600" dirty="0">
              <a:solidFill>
                <a:srgbClr val="E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13"/>
          <p:cNvGrpSpPr/>
          <p:nvPr/>
        </p:nvGrpSpPr>
        <p:grpSpPr>
          <a:xfrm>
            <a:off x="3221067" y="2493690"/>
            <a:ext cx="823151" cy="178225"/>
            <a:chOff x="5109630" y="1717927"/>
            <a:chExt cx="822960" cy="178184"/>
          </a:xfrm>
          <a:solidFill>
            <a:srgbClr val="C80000"/>
          </a:solidFill>
        </p:grpSpPr>
        <p:sp>
          <p:nvSpPr>
            <p:cNvPr id="10" name="Isosceles Triangle 7"/>
            <p:cNvSpPr/>
            <p:nvPr/>
          </p:nvSpPr>
          <p:spPr bwMode="auto">
            <a:xfrm rot="10800000">
              <a:off x="5109630" y="1717927"/>
              <a:ext cx="822960" cy="178184"/>
            </a:xfrm>
            <a:prstGeom prst="triangle">
              <a:avLst/>
            </a:prstGeom>
            <a:grpFill/>
            <a:ln w="57150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61" tIns="45731" rIns="91461" bIns="45731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Isosceles Triangle 8"/>
            <p:cNvSpPr/>
            <p:nvPr/>
          </p:nvSpPr>
          <p:spPr bwMode="auto">
            <a:xfrm rot="10800000">
              <a:off x="5428728" y="1740694"/>
              <a:ext cx="184765" cy="80009"/>
            </a:xfrm>
            <a:prstGeom prst="triangle">
              <a:avLst/>
            </a:prstGeom>
            <a:grpFill/>
            <a:ln w="57150">
              <a:noFill/>
              <a:round/>
              <a:headEnd/>
              <a:tailEnd/>
            </a:ln>
            <a:effectLst/>
          </p:spPr>
          <p:txBody>
            <a:bodyPr vert="horz" wrap="square" lIns="91461" tIns="45731" rIns="91461" bIns="45731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644136" y="2467363"/>
            <a:ext cx="823151" cy="178225"/>
            <a:chOff x="5109630" y="1717927"/>
            <a:chExt cx="822960" cy="178184"/>
          </a:xfrm>
          <a:solidFill>
            <a:srgbClr val="C80000"/>
          </a:solidFill>
        </p:grpSpPr>
        <p:sp>
          <p:nvSpPr>
            <p:cNvPr id="13" name="Isosceles Triangle 10"/>
            <p:cNvSpPr/>
            <p:nvPr/>
          </p:nvSpPr>
          <p:spPr bwMode="auto">
            <a:xfrm rot="10800000">
              <a:off x="5109630" y="1717927"/>
              <a:ext cx="822960" cy="178184"/>
            </a:xfrm>
            <a:prstGeom prst="triangle">
              <a:avLst/>
            </a:prstGeom>
            <a:grpFill/>
            <a:ln w="57150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61" tIns="45731" rIns="91461" bIns="45731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Isosceles Triangle 11"/>
            <p:cNvSpPr/>
            <p:nvPr/>
          </p:nvSpPr>
          <p:spPr bwMode="auto">
            <a:xfrm rot="10800000">
              <a:off x="5428728" y="1740694"/>
              <a:ext cx="184765" cy="80009"/>
            </a:xfrm>
            <a:prstGeom prst="triangle">
              <a:avLst/>
            </a:prstGeom>
            <a:grpFill/>
            <a:ln w="57150">
              <a:noFill/>
              <a:round/>
              <a:headEnd/>
              <a:tailEnd/>
            </a:ln>
            <a:effectLst/>
          </p:spPr>
          <p:txBody>
            <a:bodyPr vert="horz" wrap="square" lIns="91461" tIns="45731" rIns="91461" bIns="45731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Prostokąt 27"/>
          <p:cNvSpPr/>
          <p:nvPr/>
        </p:nvSpPr>
        <p:spPr>
          <a:xfrm>
            <a:off x="1906512" y="1471339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Segment Electronic Shelf Edge Labels.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964" y="2925738"/>
            <a:ext cx="2161494" cy="3065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945" y="3499891"/>
            <a:ext cx="2481393" cy="1338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ole tekstowe 2"/>
          <p:cNvSpPr txBox="1"/>
          <p:nvPr/>
        </p:nvSpPr>
        <p:spPr>
          <a:xfrm>
            <a:off x="4225379" y="2017100"/>
            <a:ext cx="2600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Marisense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Labels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493568" y="2626592"/>
            <a:ext cx="2857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 продукте напечатана на рабочем столе или мобильном принтере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493568" y="4838538"/>
            <a:ext cx="40999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Содержимое изменяется 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автоматически: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- Цена,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- Цена за кг,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- Страна происхождения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- Код клиента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Łącznik prosty ze strzałką 7"/>
          <p:cNvCxnSpPr/>
          <p:nvPr/>
        </p:nvCxnSpPr>
        <p:spPr>
          <a:xfrm flipH="1">
            <a:off x="8041803" y="3207503"/>
            <a:ext cx="443663" cy="798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 flipH="1" flipV="1">
            <a:off x="8049906" y="5198097"/>
            <a:ext cx="443662" cy="302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2569459" y="3069003"/>
            <a:ext cx="2266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79mm x 38mm, e-</a:t>
            </a:r>
            <a:r>
              <a:rPr lang="pl-P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ink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ценник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6185120" y="2620415"/>
            <a:ext cx="1927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A4 format ,e-</a:t>
            </a:r>
            <a:r>
              <a:rPr lang="pl-P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ink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ценник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019" y="428950"/>
            <a:ext cx="1968845" cy="4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0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422956" y="1195794"/>
            <a:ext cx="11464273" cy="4968552"/>
          </a:xfrm>
          <a:prstGeom prst="rect">
            <a:avLst/>
          </a:prstGeom>
          <a:solidFill>
            <a:schemeClr val="bg1">
              <a:lumMod val="8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  <a:p>
            <a:pPr algn="ctr"/>
            <a:endParaRPr lang="pl-P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630" y="1229224"/>
            <a:ext cx="2186910" cy="2004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tekstu 2"/>
          <p:cNvSpPr txBox="1">
            <a:spLocks/>
          </p:cNvSpPr>
          <p:nvPr/>
        </p:nvSpPr>
        <p:spPr>
          <a:xfrm>
            <a:off x="910586" y="19695"/>
            <a:ext cx="8384355" cy="1656184"/>
          </a:xfrm>
          <a:prstGeom prst="rect">
            <a:avLst/>
          </a:prstGeom>
        </p:spPr>
        <p:txBody>
          <a:bodyPr vert="horz" lIns="121944" tIns="60972" rIns="121944" bIns="60972" rtlCol="0">
            <a:noAutofit/>
          </a:bodyPr>
          <a:lstStyle>
            <a:lvl1pPr marL="0" indent="0" algn="l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4800" b="1" kern="1200" spc="-15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798" indent="-381076" algn="l" defTabSz="12194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305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4027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749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471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Возможности - Электронная система управления</a:t>
            </a:r>
            <a:r>
              <a:rPr lang="pl-PL" sz="3600" dirty="0">
                <a:solidFill>
                  <a:srgbClr val="E20000"/>
                </a:solidFill>
              </a:rPr>
              <a:t>.</a:t>
            </a:r>
          </a:p>
        </p:txBody>
      </p:sp>
      <p:pic>
        <p:nvPicPr>
          <p:cNvPr id="8" name="图片 9" descr="http://rfid.century-cn.com/webEditor/uploadfile/news_2013151356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571" y="4795847"/>
            <a:ext cx="2592288" cy="1335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:\Users\宸宸\AppData\Roaming\Tencent\Users\1041213560\QQ\WinTemp\RichOle\$M~49[DTB0_CBCML0$B]M}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762" y="4797946"/>
            <a:ext cx="2376264" cy="1378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740467" y="1309537"/>
            <a:ext cx="2960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Ценники </a:t>
            </a:r>
            <a:r>
              <a:rPr lang="pl-PL" sz="2800" b="1" dirty="0" err="1"/>
              <a:t>Themis</a:t>
            </a:r>
            <a:r>
              <a:rPr lang="pl-PL" sz="2800" b="1" dirty="0"/>
              <a:t> </a:t>
            </a:r>
            <a:r>
              <a:rPr lang="pl-PL" b="1" dirty="0"/>
              <a:t>: 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40467" y="2064144"/>
            <a:ext cx="9048887" cy="5601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Полная графика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e-ink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этикеток;</a:t>
            </a: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отображения любого содержания и дизайна;</a:t>
            </a: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Многочисленные варианты размеров ценников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(1,5”; 2,1’’;2,9’’; 4,2”;6,0”)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Трехцветные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e-paper (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черный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белый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Срок работы батареи до 5 лет;</a:t>
            </a:r>
          </a:p>
          <a:p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Быстрое изменение содержания;</a:t>
            </a: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627" y="3861842"/>
            <a:ext cx="2306786" cy="125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019" y="428950"/>
            <a:ext cx="1968845" cy="4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53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067" y="1688738"/>
            <a:ext cx="1823864" cy="346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66" y="3030652"/>
            <a:ext cx="938405" cy="938405"/>
          </a:xfrm>
          <a:prstGeom prst="rect">
            <a:avLst/>
          </a:prstGeom>
          <a:effectLst>
            <a:outerShdw blurRad="50800" dist="50800" dir="5400000" algn="ctr" rotWithShape="0">
              <a:schemeClr val="tx2">
                <a:lumMod val="20000"/>
                <a:lumOff val="80000"/>
                <a:alpha val="0"/>
              </a:schemeClr>
            </a:outerShdw>
          </a:effectLst>
        </p:spPr>
      </p:pic>
      <p:cxnSp>
        <p:nvCxnSpPr>
          <p:cNvPr id="17" name="Łącznik prosty ze strzałką 16"/>
          <p:cNvCxnSpPr/>
          <p:nvPr/>
        </p:nvCxnSpPr>
        <p:spPr>
          <a:xfrm flipV="1">
            <a:off x="3102101" y="2672204"/>
            <a:ext cx="2952329" cy="716896"/>
          </a:xfrm>
          <a:prstGeom prst="straightConnector1">
            <a:avLst/>
          </a:prstGeom>
          <a:ln w="22225">
            <a:solidFill>
              <a:srgbClr val="C8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1157885" y="2577036"/>
            <a:ext cx="2707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Система проверки  </a:t>
            </a:r>
            <a:r>
              <a:rPr lang="pl-PL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HemiLab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 CDSM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6377510" y="5231232"/>
            <a:ext cx="1418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HemiLab MMA</a:t>
            </a:r>
          </a:p>
        </p:txBody>
      </p:sp>
      <p:cxnSp>
        <p:nvCxnSpPr>
          <p:cNvPr id="26" name="Łącznik prosty ze strzałką 25"/>
          <p:cNvCxnSpPr/>
          <p:nvPr/>
        </p:nvCxnSpPr>
        <p:spPr>
          <a:xfrm flipH="1">
            <a:off x="3289583" y="3420020"/>
            <a:ext cx="2836954" cy="685117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971832" y="201456"/>
            <a:ext cx="8870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spc="-150" dirty="0">
                <a:latin typeface="Arial" pitchFamily="34" charset="0"/>
                <a:cs typeface="Arial" pitchFamily="34" charset="0"/>
              </a:rPr>
              <a:t>Возможности -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проверка (аудит) внедредния планограмм</a:t>
            </a:r>
            <a:r>
              <a:rPr lang="pl-PL" sz="3600" b="1" spc="-150" dirty="0">
                <a:solidFill>
                  <a:srgbClr val="EE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3" name="Prostokąt 52"/>
          <p:cNvSpPr/>
          <p:nvPr/>
        </p:nvSpPr>
        <p:spPr>
          <a:xfrm rot="20782706">
            <a:off x="3773641" y="3374343"/>
            <a:ext cx="18686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>
                <a:solidFill>
                  <a:prstClr val="black"/>
                </a:solidFill>
              </a:rPr>
              <a:t>Результаты аудита</a:t>
            </a:r>
            <a:endParaRPr lang="en-US" sz="2000" i="1" dirty="0"/>
          </a:p>
        </p:txBody>
      </p:sp>
      <p:sp>
        <p:nvSpPr>
          <p:cNvPr id="54" name="Prostokąt 53"/>
          <p:cNvSpPr/>
          <p:nvPr/>
        </p:nvSpPr>
        <p:spPr>
          <a:xfrm rot="20821688">
            <a:off x="3793510" y="2717690"/>
            <a:ext cx="13692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>
                <a:solidFill>
                  <a:prstClr val="black"/>
                </a:solidFill>
              </a:rPr>
              <a:t>Планограммы</a:t>
            </a:r>
            <a:r>
              <a:rPr lang="pl-PL" sz="1400" b="1" i="1" dirty="0">
                <a:solidFill>
                  <a:prstClr val="black"/>
                </a:solidFill>
              </a:rPr>
              <a:t> </a:t>
            </a:r>
            <a:endParaRPr lang="en-US" sz="2000" i="1" dirty="0"/>
          </a:p>
        </p:txBody>
      </p:sp>
      <p:pic>
        <p:nvPicPr>
          <p:cNvPr id="55" name="Grafik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25829">
            <a:off x="5340184" y="4260827"/>
            <a:ext cx="1080365" cy="1104578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092" y="1983672"/>
            <a:ext cx="2097009" cy="220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Łącznik prosty ze strzałką 57"/>
          <p:cNvCxnSpPr/>
          <p:nvPr/>
        </p:nvCxnSpPr>
        <p:spPr>
          <a:xfrm flipH="1">
            <a:off x="2238006" y="3782373"/>
            <a:ext cx="1" cy="844059"/>
          </a:xfrm>
          <a:prstGeom prst="straightConnector1">
            <a:avLst/>
          </a:prstGeom>
          <a:ln w="22225">
            <a:solidFill>
              <a:srgbClr val="C8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Prostokąt 59"/>
          <p:cNvSpPr/>
          <p:nvPr/>
        </p:nvSpPr>
        <p:spPr>
          <a:xfrm>
            <a:off x="1877966" y="4659227"/>
            <a:ext cx="8555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Отчеты</a:t>
            </a:r>
            <a:endParaRPr 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019" y="428950"/>
            <a:ext cx="1968845" cy="4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39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408954" y="1341562"/>
            <a:ext cx="11507279" cy="4968552"/>
          </a:xfrm>
          <a:prstGeom prst="rect">
            <a:avLst/>
          </a:prstGeom>
          <a:solidFill>
            <a:schemeClr val="bg1">
              <a:lumMod val="8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1" name="Symbol zastępczy tekstu 2"/>
          <p:cNvSpPr>
            <a:spLocks noGrp="1"/>
          </p:cNvSpPr>
          <p:nvPr>
            <p:ph type="body" sz="quarter" idx="4294967295"/>
          </p:nvPr>
        </p:nvSpPr>
        <p:spPr>
          <a:xfrm>
            <a:off x="408954" y="180513"/>
            <a:ext cx="9433049" cy="9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Модуль Анализ </a:t>
            </a:r>
            <a:r>
              <a:rPr lang="pl-PL" sz="4000" b="1" spc="-1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HemiLab</a:t>
            </a:r>
            <a:r>
              <a:rPr lang="ru-RU" sz="40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0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DSM</a:t>
            </a:r>
            <a:r>
              <a:rPr lang="pl-PL" sz="4000" b="1" spc="-150" dirty="0">
                <a:solidFill>
                  <a:srgbClr val="EE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Prostokąt 1"/>
          <p:cNvSpPr/>
          <p:nvPr/>
        </p:nvSpPr>
        <p:spPr>
          <a:xfrm>
            <a:off x="650621" y="1557586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Графическое изображение продуктовой привлекательности в магазине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Полученная маржа в связи с расположением продукта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Изменение местоположения продуктов в магазине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Зоны магазина с самым высоким и самым низким прибылом из продажи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Доход и прибыль по отношению к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m2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:\Users\euro\Desktop\RasterArt\HotSpot\Bez tytułu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99" y="2349808"/>
            <a:ext cx="4608512" cy="2591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019" y="428950"/>
            <a:ext cx="1968845" cy="4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13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408954" y="1341562"/>
            <a:ext cx="11507279" cy="4968552"/>
          </a:xfrm>
          <a:prstGeom prst="rect">
            <a:avLst/>
          </a:prstGeom>
          <a:solidFill>
            <a:schemeClr val="bg1">
              <a:lumMod val="8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1" name="Symbol zastępczy tekstu 2"/>
          <p:cNvSpPr>
            <a:spLocks noGrp="1"/>
          </p:cNvSpPr>
          <p:nvPr>
            <p:ph type="body" sz="quarter" idx="4294967295"/>
          </p:nvPr>
        </p:nvSpPr>
        <p:spPr>
          <a:xfrm>
            <a:off x="408955" y="184280"/>
            <a:ext cx="9620986" cy="9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Модуль Анализ </a:t>
            </a:r>
            <a:r>
              <a:rPr lang="pl-PL" sz="4000" b="1" spc="-1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HemiLab</a:t>
            </a:r>
            <a:r>
              <a:rPr lang="ru-RU" sz="40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0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DSM</a:t>
            </a:r>
            <a:r>
              <a:rPr lang="pl-PL" sz="4000" b="1" spc="-150" dirty="0">
                <a:solidFill>
                  <a:srgbClr val="EE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664822" y="2435384"/>
            <a:ext cx="5497771" cy="1152128"/>
          </a:xfrm>
          <a:prstGeom prst="rect">
            <a:avLst/>
          </a:prstGeom>
        </p:spPr>
        <p:txBody>
          <a:bodyPr>
            <a:normAutofit/>
          </a:bodyPr>
          <a:lstStyle>
            <a:lvl1pPr marL="457291" indent="-45729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798" indent="-381076" algn="l" defTabSz="12194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305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4027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749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471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Расположение этикеток 2D позволяет модулю DSM определить объем продаж продукта в определенном месте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64822" y="4781102"/>
            <a:ext cx="10403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После объединения этих данных с информацией о реализации продукции, Модуль Анализ DSM может сообщить параметры продажи данного продукта в связи с его расположением в магазине и изобразить в графическом виде.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euro\Desktop\RasterArt\HotSpot\Bez tytułu7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627" y="1714907"/>
            <a:ext cx="4612172" cy="2593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019" y="428950"/>
            <a:ext cx="1968845" cy="4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80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ostokąt 21"/>
          <p:cNvSpPr/>
          <p:nvPr/>
        </p:nvSpPr>
        <p:spPr>
          <a:xfrm>
            <a:off x="304483" y="1046457"/>
            <a:ext cx="15314612" cy="4897678"/>
          </a:xfrm>
          <a:prstGeom prst="rect">
            <a:avLst/>
          </a:prstGeom>
          <a:solidFill>
            <a:schemeClr val="bg1">
              <a:lumMod val="8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r>
              <a:rPr lang="pl-PL" sz="3800" b="1" dirty="0">
                <a:solidFill>
                  <a:schemeClr val="tx1"/>
                </a:solidFill>
              </a:rPr>
              <a:t>VIDEO</a:t>
            </a:r>
          </a:p>
          <a:p>
            <a:pPr algn="ctr"/>
            <a:r>
              <a:rPr lang="pl-PL" sz="1600" b="1" dirty="0">
                <a:solidFill>
                  <a:schemeClr val="tx1"/>
                </a:solidFill>
                <a:hlinkClick r:id="rId3"/>
              </a:rPr>
              <a:t>https://www.youtube.com/watch?v=Mtb7rchBgSk</a:t>
            </a:r>
            <a:endParaRPr lang="pl-PL" sz="1600" b="1" dirty="0">
              <a:solidFill>
                <a:schemeClr val="tx1"/>
              </a:solidFill>
            </a:endParaRPr>
          </a:p>
          <a:p>
            <a:pPr algn="ctr"/>
            <a:endParaRPr lang="pl-PL" sz="3800" b="1" dirty="0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endParaRPr lang="pl-PL" dirty="0"/>
          </a:p>
        </p:txBody>
      </p:sp>
      <p:cxnSp>
        <p:nvCxnSpPr>
          <p:cNvPr id="7" name="Łącznik prostoliniowy 6"/>
          <p:cNvCxnSpPr/>
          <p:nvPr/>
        </p:nvCxnSpPr>
        <p:spPr>
          <a:xfrm>
            <a:off x="0" y="722480"/>
            <a:ext cx="548893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304483" y="260709"/>
            <a:ext cx="1088710" cy="556217"/>
          </a:xfrm>
          <a:prstGeom prst="rect">
            <a:avLst/>
          </a:prstGeom>
        </p:spPr>
        <p:txBody>
          <a:bodyPr wrap="none" lIns="108878" tIns="54439" rIns="108878" bIns="54439">
            <a:spAutoFit/>
          </a:bodyPr>
          <a:lstStyle/>
          <a:p>
            <a:r>
              <a:rPr lang="pl-PL" sz="2900" b="1" dirty="0">
                <a:latin typeface="Arial" panose="020B0604020202020204" pitchFamily="34" charset="0"/>
                <a:cs typeface="Arial" panose="020B0604020202020204" pitchFamily="34" charset="0"/>
              </a:rPr>
              <a:t> PSB</a:t>
            </a: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/>
          </p:nvPr>
        </p:nvGraphicFramePr>
        <p:xfrm>
          <a:off x="777385" y="1299174"/>
          <a:ext cx="4151638" cy="440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Acrobat Document" r:id="rId4" imgW="5667177" imgH="8019676" progId="AcroExch.Document.11">
                  <p:embed/>
                </p:oleObj>
              </mc:Choice>
              <mc:Fallback>
                <p:oleObj name="Acrobat Document" r:id="rId4" imgW="5667177" imgH="8019676" progId="AcroExch.Document.11">
                  <p:embed/>
                  <p:pic>
                    <p:nvPicPr>
                      <p:cNvPr id="11" name="Obiek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7385" y="1299174"/>
                        <a:ext cx="4151638" cy="4405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019" y="428950"/>
            <a:ext cx="1968845" cy="4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47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2"/>
          <p:cNvSpPr txBox="1">
            <a:spLocks/>
          </p:cNvSpPr>
          <p:nvPr/>
        </p:nvSpPr>
        <p:spPr>
          <a:xfrm>
            <a:off x="1013262" y="170275"/>
            <a:ext cx="8384354" cy="936104"/>
          </a:xfrm>
          <a:prstGeom prst="rect">
            <a:avLst/>
          </a:prstGeom>
        </p:spPr>
        <p:txBody>
          <a:bodyPr vert="horz" lIns="121944" tIns="60972" rIns="121944" bIns="60972" rtlCol="0">
            <a:noAutofit/>
          </a:bodyPr>
          <a:lstStyle>
            <a:lvl1pPr marL="457291" indent="-45729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798" indent="-381076" algn="l" defTabSz="12194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305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4027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749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471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0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Резюме</a:t>
            </a:r>
            <a:r>
              <a:rPr lang="pl-PL" sz="4000" b="1" spc="-150" dirty="0">
                <a:solidFill>
                  <a:srgbClr val="EE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019" y="428950"/>
            <a:ext cx="1968845" cy="463258"/>
          </a:xfrm>
          <a:prstGeom prst="rect">
            <a:avLst/>
          </a:prstGeom>
        </p:spPr>
      </p:pic>
      <p:sp>
        <p:nvSpPr>
          <p:cNvPr id="17" name="Prostokąt 23"/>
          <p:cNvSpPr/>
          <p:nvPr/>
        </p:nvSpPr>
        <p:spPr>
          <a:xfrm>
            <a:off x="472219" y="1381187"/>
            <a:ext cx="11507279" cy="4968552"/>
          </a:xfrm>
          <a:prstGeom prst="rect">
            <a:avLst/>
          </a:prstGeom>
          <a:solidFill>
            <a:schemeClr val="bg1">
              <a:lumMod val="8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Prostokąt 2"/>
          <p:cNvSpPr/>
          <p:nvPr/>
        </p:nvSpPr>
        <p:spPr>
          <a:xfrm>
            <a:off x="985019" y="1557586"/>
            <a:ext cx="1015312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b="1" dirty="0"/>
              <a:t>Система </a:t>
            </a:r>
            <a:r>
              <a:rPr lang="pl-PL" b="1" dirty="0" err="1"/>
              <a:t>HemiLab</a:t>
            </a:r>
            <a:r>
              <a:rPr lang="pl-PL" b="1" dirty="0"/>
              <a:t> by MAGO </a:t>
            </a:r>
            <a:r>
              <a:rPr lang="ru-RU" b="1" dirty="0"/>
              <a:t>это новые возможности управления торговым пространством магазина, управления клиентом и уменьшения операционных затрат магазинов</a:t>
            </a:r>
            <a:r>
              <a:rPr lang="pl-PL" b="1" dirty="0"/>
              <a:t>:</a:t>
            </a:r>
            <a:endParaRPr lang="en-US" b="1" dirty="0"/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0563" indent="-233363" algn="just">
              <a:lnSpc>
                <a:spcPct val="150000"/>
              </a:lnSpc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Проффесиональная оптимизация товародвижения в магазине</a:t>
            </a:r>
          </a:p>
          <a:p>
            <a:pPr marL="690563" indent="-233363" algn="just">
              <a:lnSpc>
                <a:spcPct val="150000"/>
              </a:lnSpc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Ускорение процесса обновления ценников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690563" indent="-233363" algn="just">
              <a:lnSpc>
                <a:spcPct val="150000"/>
              </a:lnSpc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Предотвращение возможных ошибок персонала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690563" indent="-233363" algn="just">
              <a:lnSpc>
                <a:spcPct val="150000"/>
              </a:lnSpc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Интеграция как бумажных, так и электронных ценников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690563" indent="-233363" algn="just">
              <a:lnSpc>
                <a:spcPct val="150000"/>
              </a:lnSpc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Снижение стоимости процесса распределения ценников</a:t>
            </a:r>
            <a:r>
              <a:rPr lang="pl-PL" sz="1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;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0563" indent="-233363" algn="just">
              <a:lnSpc>
                <a:spcPct val="150000"/>
              </a:lnSpc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контроля над соблюдением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планограммы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690563" indent="-233363" algn="just"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Использование различных аналитических инструментов</a:t>
            </a:r>
          </a:p>
          <a:p>
            <a:pPr marL="690563" indent="-233363" algn="just"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Ускорение организации маркетинговых мероприятий </a:t>
            </a:r>
          </a:p>
          <a:p>
            <a:pPr marL="690563" indent="-233363" algn="just"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Возможность аутсорсинга процесс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обновления ценников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0563" indent="-233363" algn="just">
              <a:lnSpc>
                <a:spcPct val="150000"/>
              </a:lnSpc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Obraz 3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7067" y="3429794"/>
            <a:ext cx="295275" cy="295275"/>
          </a:xfrm>
          <a:prstGeom prst="rect">
            <a:avLst/>
          </a:prstGeom>
        </p:spPr>
      </p:pic>
      <p:pic>
        <p:nvPicPr>
          <p:cNvPr id="20" name="Obraz 4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7067" y="3717826"/>
            <a:ext cx="295275" cy="295275"/>
          </a:xfrm>
          <a:prstGeom prst="rect">
            <a:avLst/>
          </a:prstGeom>
        </p:spPr>
      </p:pic>
      <p:pic>
        <p:nvPicPr>
          <p:cNvPr id="21" name="Obraz 5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17067" y="4149874"/>
            <a:ext cx="295275" cy="295275"/>
          </a:xfrm>
          <a:prstGeom prst="rect">
            <a:avLst/>
          </a:prstGeom>
        </p:spPr>
      </p:pic>
      <p:pic>
        <p:nvPicPr>
          <p:cNvPr id="22" name="Obraz 6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17067" y="4509914"/>
            <a:ext cx="295275" cy="295275"/>
          </a:xfrm>
          <a:prstGeom prst="rect">
            <a:avLst/>
          </a:prstGeom>
        </p:spPr>
      </p:pic>
      <p:pic>
        <p:nvPicPr>
          <p:cNvPr id="23" name="Obraz 7" descr="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17067" y="4869954"/>
            <a:ext cx="295275" cy="295275"/>
          </a:xfrm>
          <a:prstGeom prst="rect">
            <a:avLst/>
          </a:prstGeom>
        </p:spPr>
      </p:pic>
      <p:pic>
        <p:nvPicPr>
          <p:cNvPr id="25" name="Obraz 9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17066" y="5229994"/>
            <a:ext cx="295275" cy="295275"/>
          </a:xfrm>
          <a:prstGeom prst="rect">
            <a:avLst/>
          </a:prstGeom>
        </p:spPr>
      </p:pic>
      <p:pic>
        <p:nvPicPr>
          <p:cNvPr id="15" name="Obraz 14" descr="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17066" y="3016927"/>
            <a:ext cx="295275" cy="295275"/>
          </a:xfrm>
          <a:prstGeom prst="rect">
            <a:avLst/>
          </a:prstGeom>
        </p:spPr>
      </p:pic>
      <p:pic>
        <p:nvPicPr>
          <p:cNvPr id="26" name="Obraz 25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7065" y="5590034"/>
            <a:ext cx="295275" cy="295275"/>
          </a:xfrm>
          <a:prstGeom prst="rect">
            <a:avLst/>
          </a:prstGeom>
        </p:spPr>
      </p:pic>
      <p:pic>
        <p:nvPicPr>
          <p:cNvPr id="27" name="Obraz 26" descr="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17065" y="5940858"/>
            <a:ext cx="29527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94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9276" y="2277666"/>
            <a:ext cx="8536623" cy="3888432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HemiLab</a:t>
            </a:r>
            <a:r>
              <a:rPr lang="pl-PL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DSM</a:t>
            </a:r>
            <a:r>
              <a:rPr lang="ru-RU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Что это?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</a:t>
            </a:r>
            <a:r>
              <a:rPr lang="pl-PL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4400" b="1" spc="-1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Возможности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4400" b="1" spc="-1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Резюме</a:t>
            </a:r>
            <a:endParaRPr lang="ru-RU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Obraz 4" descr="logola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2076" y="661087"/>
            <a:ext cx="3720891" cy="76217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03" y="472285"/>
            <a:ext cx="3204596" cy="1139779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372076" y="2299710"/>
            <a:ext cx="457200" cy="3037510"/>
          </a:xfrm>
          <a:prstGeom prst="rect">
            <a:avLst/>
          </a:prstGeom>
          <a:solidFill>
            <a:srgbClr val="A8000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67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-2543373" y="0"/>
            <a:ext cx="10351713" cy="6859588"/>
          </a:xfrm>
          <a:prstGeom prst="parallelogram">
            <a:avLst>
              <a:gd name="adj" fmla="val 2689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-311125" y="3069754"/>
            <a:ext cx="6912768" cy="17281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91" marR="0" lvl="0" indent="-457291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300" b="1" noProof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Спасибо за знимание!</a:t>
            </a:r>
            <a:endParaRPr kumimoji="0" lang="en-US" sz="4300" b="1" i="0" u="none" strike="noStrike" kern="1200" cap="none" spc="0" normalizeH="0" baseline="0" noProof="0" dirty="0">
              <a:ln>
                <a:noFill/>
              </a:ln>
              <a:solidFill>
                <a:srgbClr val="C8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6817667" y="5648622"/>
            <a:ext cx="3024336" cy="1282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kern="3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019" y="428950"/>
            <a:ext cx="1968845" cy="4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47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rostokąt 64"/>
          <p:cNvSpPr/>
          <p:nvPr/>
        </p:nvSpPr>
        <p:spPr>
          <a:xfrm>
            <a:off x="0" y="1269554"/>
            <a:ext cx="8568952" cy="3025130"/>
          </a:xfrm>
          <a:prstGeom prst="rect">
            <a:avLst/>
          </a:prstGeom>
          <a:solidFill>
            <a:schemeClr val="bg1">
              <a:lumMod val="8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6" name="Text Placeholder 1"/>
          <p:cNvSpPr txBox="1">
            <a:spLocks/>
          </p:cNvSpPr>
          <p:nvPr/>
        </p:nvSpPr>
        <p:spPr>
          <a:xfrm>
            <a:off x="580780" y="244136"/>
            <a:ext cx="7416824" cy="1296144"/>
          </a:xfrm>
          <a:prstGeom prst="rect">
            <a:avLst/>
          </a:prstGeom>
        </p:spPr>
        <p:txBody>
          <a:bodyPr vert="horz" lIns="121944" tIns="60972" rIns="121944" bIns="60972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pl-PL" sz="4800" b="1" i="0" u="none" strike="noStrike" kern="1200" cap="none" spc="-150" normalizeH="0" baseline="0" dirty="0">
                <a:ln>
                  <a:noFill/>
                </a:ln>
                <a:solidFill>
                  <a:srgbClr val="EE0000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pl-PL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HemiLab</a:t>
            </a:r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> DSM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– Что это?</a:t>
            </a:r>
            <a:r>
              <a:rPr kumimoji="0" lang="en-US" sz="4800" b="1" i="0" u="none" strike="noStrike" kern="1200" cap="none" spc="-150" normalizeH="0" baseline="0" dirty="0">
                <a:ln>
                  <a:noFill/>
                </a:ln>
                <a:solidFill>
                  <a:srgbClr val="C8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r>
              <a:rPr kumimoji="0" lang="pl-PL" sz="4800" b="1" i="0" u="none" strike="noStrike" kern="1200" cap="none" spc="-150" normalizeH="0" baseline="0" dirty="0">
                <a:ln>
                  <a:noFill/>
                </a:ln>
                <a:solidFill>
                  <a:srgbClr val="C8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en-US" sz="4800" b="1" i="0" u="none" strike="noStrike" kern="1200" cap="none" spc="-150" normalizeH="0" baseline="0" dirty="0">
              <a:ln>
                <a:noFill/>
              </a:ln>
              <a:solidFill>
                <a:srgbClr val="C8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Prostokąt 50"/>
          <p:cNvSpPr/>
          <p:nvPr/>
        </p:nvSpPr>
        <p:spPr>
          <a:xfrm>
            <a:off x="580780" y="1277680"/>
            <a:ext cx="738901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HemiLab DSM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система, которая оптимизирует процесс управления размещением товаров и ценниками в розничной торговле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ценниками на полке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бумажные и электронные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</a:p>
          <a:p>
            <a:pPr marL="285750" indent="-285750" algn="just">
              <a:buFontTx/>
              <a:buChar char="-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Внедрение планограмм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 algn="just">
              <a:buFontTx/>
              <a:buChar char="-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товарным запасом.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Система содержит функционал для сотрудников магазина, а также инструменты управления и контроля со стороны головного офиса.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pl-PL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upa 52"/>
          <p:cNvGrpSpPr/>
          <p:nvPr/>
        </p:nvGrpSpPr>
        <p:grpSpPr>
          <a:xfrm>
            <a:off x="5413375" y="4411952"/>
            <a:ext cx="6781800" cy="2447636"/>
            <a:chOff x="2362200" y="3846730"/>
            <a:chExt cx="6400800" cy="2148227"/>
          </a:xfrm>
        </p:grpSpPr>
        <p:sp>
          <p:nvSpPr>
            <p:cNvPr id="54" name="Prostokąt 53"/>
            <p:cNvSpPr/>
            <p:nvPr/>
          </p:nvSpPr>
          <p:spPr>
            <a:xfrm>
              <a:off x="2362200" y="3846730"/>
              <a:ext cx="6400800" cy="1258669"/>
            </a:xfrm>
            <a:prstGeom prst="rect">
              <a:avLst/>
            </a:prstGeom>
            <a:solidFill>
              <a:srgbClr val="242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55" name="Prostokąt 54"/>
            <p:cNvSpPr/>
            <p:nvPr/>
          </p:nvSpPr>
          <p:spPr>
            <a:xfrm>
              <a:off x="5562600" y="5029201"/>
              <a:ext cx="3200400" cy="965756"/>
            </a:xfrm>
            <a:prstGeom prst="rect">
              <a:avLst/>
            </a:prstGeom>
            <a:solidFill>
              <a:srgbClr val="242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57" name="Grupa 56"/>
          <p:cNvGrpSpPr/>
          <p:nvPr/>
        </p:nvGrpSpPr>
        <p:grpSpPr>
          <a:xfrm>
            <a:off x="5737547" y="4993216"/>
            <a:ext cx="6457628" cy="1503001"/>
            <a:chOff x="2624336" y="4635936"/>
            <a:chExt cx="6457628" cy="1503001"/>
          </a:xfrm>
        </p:grpSpPr>
        <p:grpSp>
          <p:nvGrpSpPr>
            <p:cNvPr id="58" name="Grupa 57"/>
            <p:cNvGrpSpPr/>
            <p:nvPr/>
          </p:nvGrpSpPr>
          <p:grpSpPr>
            <a:xfrm>
              <a:off x="5291183" y="4697636"/>
              <a:ext cx="3790781" cy="1441301"/>
              <a:chOff x="5291183" y="4697636"/>
              <a:chExt cx="3790781" cy="1441301"/>
            </a:xfrm>
          </p:grpSpPr>
          <p:sp>
            <p:nvSpPr>
              <p:cNvPr id="62" name="Prostokąt 61"/>
              <p:cNvSpPr/>
              <p:nvPr/>
            </p:nvSpPr>
            <p:spPr>
              <a:xfrm>
                <a:off x="6691808" y="5677272"/>
                <a:ext cx="19812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bg1"/>
                    </a:solidFill>
                  </a:rPr>
                  <a:t>Решение компании </a:t>
                </a:r>
                <a:r>
                  <a:rPr lang="pl-PL" sz="1200" dirty="0">
                    <a:solidFill>
                      <a:schemeClr val="bg1"/>
                    </a:solidFill>
                  </a:rPr>
                  <a:t>HemiLab</a:t>
                </a:r>
                <a:r>
                  <a:rPr lang="ru-RU" sz="1200" dirty="0">
                    <a:solidFill>
                      <a:schemeClr val="bg1"/>
                    </a:solidFill>
                  </a:rPr>
                  <a:t>.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Prostokąt 62"/>
              <p:cNvSpPr/>
              <p:nvPr/>
            </p:nvSpPr>
            <p:spPr>
              <a:xfrm>
                <a:off x="5291183" y="4697636"/>
                <a:ext cx="3790781" cy="461665"/>
              </a:xfrm>
              <a:prstGeom prst="rect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pl-PL" dirty="0">
                    <a:solidFill>
                      <a:schemeClr val="bg1"/>
                    </a:solidFill>
                  </a:rPr>
                  <a:t> </a:t>
                </a:r>
                <a:r>
                  <a:rPr lang="ru-RU" dirty="0"/>
                  <a:t>Запатентованные решения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9" name="Grupa 58"/>
            <p:cNvGrpSpPr/>
            <p:nvPr/>
          </p:nvGrpSpPr>
          <p:grpSpPr>
            <a:xfrm>
              <a:off x="2624336" y="4635936"/>
              <a:ext cx="2664296" cy="596818"/>
              <a:chOff x="2624336" y="4635936"/>
              <a:chExt cx="2664296" cy="596818"/>
            </a:xfrm>
          </p:grpSpPr>
          <p:pic>
            <p:nvPicPr>
              <p:cNvPr id="60" name="Obraz 59" descr="Chart Bar Down.png"/>
              <p:cNvPicPr>
                <a:picLocks noChangeAspect="1"/>
              </p:cNvPicPr>
              <p:nvPr/>
            </p:nvPicPr>
            <p:blipFill>
              <a:blip r:embed="rId2" cstate="print">
                <a:lum bright="88000"/>
              </a:blip>
              <a:stretch>
                <a:fillRect/>
              </a:stretch>
            </p:blipFill>
            <p:spPr>
              <a:xfrm>
                <a:off x="2624336" y="4635936"/>
                <a:ext cx="596818" cy="596818"/>
              </a:xfrm>
              <a:prstGeom prst="rect">
                <a:avLst/>
              </a:prstGeom>
            </p:spPr>
          </p:pic>
          <p:sp>
            <p:nvSpPr>
              <p:cNvPr id="61" name="pole tekstowe 60"/>
              <p:cNvSpPr txBox="1"/>
              <p:nvPr/>
            </p:nvSpPr>
            <p:spPr>
              <a:xfrm>
                <a:off x="3200400" y="4647979"/>
                <a:ext cx="20882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3200" b="1" spc="50" dirty="0">
                    <a:ln w="11430"/>
                    <a:solidFill>
                      <a:srgbClr val="DCDCDC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HemiLab</a:t>
                </a:r>
              </a:p>
            </p:txBody>
          </p:sp>
        </p:grpSp>
      </p:grpSp>
      <p:pic>
        <p:nvPicPr>
          <p:cNvPr id="64" name="Obraz 63" descr="Exclamation 1.png"/>
          <p:cNvPicPr>
            <a:picLocks noChangeAspect="1"/>
          </p:cNvPicPr>
          <p:nvPr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9173177" y="6001328"/>
            <a:ext cx="812842" cy="812842"/>
          </a:xfrm>
          <a:prstGeom prst="rect">
            <a:avLst/>
          </a:prstGeom>
        </p:spPr>
      </p:pic>
      <p:sp>
        <p:nvSpPr>
          <p:cNvPr id="69" name="Prostokąt 68"/>
          <p:cNvSpPr/>
          <p:nvPr/>
        </p:nvSpPr>
        <p:spPr>
          <a:xfrm>
            <a:off x="0" y="1269554"/>
            <a:ext cx="457200" cy="3037510"/>
          </a:xfrm>
          <a:prstGeom prst="rect">
            <a:avLst/>
          </a:prstGeom>
          <a:solidFill>
            <a:srgbClr val="A8000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019" y="428950"/>
            <a:ext cx="1968845" cy="4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75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" descr="C:\Users\宸宸\AppData\Roaming\Tencent\Users\1041213560\QQ\WinTemp\RichOle\$M~49[DTB0_CBCML0$B]M}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864" y="5490054"/>
            <a:ext cx="1297879" cy="75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tekstu 1"/>
          <p:cNvSpPr>
            <a:spLocks noGrp="1"/>
          </p:cNvSpPr>
          <p:nvPr>
            <p:ph type="body" sz="quarter" idx="4294967295"/>
          </p:nvPr>
        </p:nvSpPr>
        <p:spPr>
          <a:xfrm>
            <a:off x="913053" y="110599"/>
            <a:ext cx="4968552" cy="9361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Структура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  <a:r>
              <a:rPr lang="en-US" sz="4800" b="1" spc="-150" dirty="0">
                <a:solidFill>
                  <a:srgbClr val="C8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l-PL" sz="4800" b="1" spc="-150" dirty="0">
              <a:solidFill>
                <a:srgbClr val="EE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19" name="Obraz 18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82" y="5397748"/>
            <a:ext cx="2300118" cy="912755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051" y="3789834"/>
            <a:ext cx="2237276" cy="153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84" y="1088841"/>
            <a:ext cx="1884386" cy="132495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147" y="858951"/>
            <a:ext cx="1823864" cy="346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25829">
            <a:off x="7535592" y="3667734"/>
            <a:ext cx="1080365" cy="1104578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861" y="1748899"/>
            <a:ext cx="2097009" cy="220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941" y="3755863"/>
            <a:ext cx="1304275" cy="1117950"/>
          </a:xfrm>
          <a:prstGeom prst="rect">
            <a:avLst/>
          </a:prstGeom>
        </p:spPr>
      </p:pic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920786368"/>
              </p:ext>
            </p:extLst>
          </p:nvPr>
        </p:nvGraphicFramePr>
        <p:xfrm>
          <a:off x="1292946" y="1035274"/>
          <a:ext cx="8130117" cy="5420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7" name="Obraz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019" y="428950"/>
            <a:ext cx="1968845" cy="4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93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euro\Desktop\a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883" y="5518026"/>
            <a:ext cx="130701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Obraz 6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475" y="2277666"/>
            <a:ext cx="677069" cy="677069"/>
          </a:xfrm>
          <a:prstGeom prst="rect">
            <a:avLst/>
          </a:prstGeom>
          <a:effectLst>
            <a:outerShdw blurRad="50800" dist="50800" dir="5400000" algn="ctr" rotWithShape="0">
              <a:schemeClr val="tx2">
                <a:lumMod val="20000"/>
                <a:lumOff val="80000"/>
                <a:alpha val="0"/>
              </a:schemeClr>
            </a:outerShdw>
          </a:effectLst>
        </p:spPr>
      </p:pic>
      <p:pic>
        <p:nvPicPr>
          <p:cNvPr id="12291" name="Picture 3" descr="C:\Users\euro\Desktop\aas - Kopi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6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07875">
            <a:off x="5443835" y="5906682"/>
            <a:ext cx="716759" cy="62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Prostokąt zaokrąglony 35"/>
          <p:cNvSpPr/>
          <p:nvPr/>
        </p:nvSpPr>
        <p:spPr>
          <a:xfrm>
            <a:off x="5161483" y="4005858"/>
            <a:ext cx="1610295" cy="1584176"/>
          </a:xfrm>
          <a:prstGeom prst="round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4294967295"/>
          </p:nvPr>
        </p:nvSpPr>
        <p:spPr>
          <a:xfrm>
            <a:off x="192931" y="45418"/>
            <a:ext cx="4968552" cy="9361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br>
              <a:rPr lang="pl-PL" dirty="0"/>
            </a:br>
            <a:endParaRPr lang="pl-PL" dirty="0"/>
          </a:p>
        </p:txBody>
      </p:sp>
      <p:sp>
        <p:nvSpPr>
          <p:cNvPr id="4" name="Symbol zastępczy tekstu 2"/>
          <p:cNvSpPr txBox="1">
            <a:spLocks/>
          </p:cNvSpPr>
          <p:nvPr/>
        </p:nvSpPr>
        <p:spPr>
          <a:xfrm>
            <a:off x="910587" y="19695"/>
            <a:ext cx="9075432" cy="1656184"/>
          </a:xfrm>
          <a:prstGeom prst="rect">
            <a:avLst/>
          </a:prstGeom>
        </p:spPr>
        <p:txBody>
          <a:bodyPr vert="horz" lIns="121944" tIns="60972" rIns="121944" bIns="60972" rtlCol="0">
            <a:noAutofit/>
          </a:bodyPr>
          <a:lstStyle>
            <a:lvl1pPr marL="0" indent="0" algn="l" defTabSz="1219444" rtl="0" eaLnBrk="1" latinLnBrk="0" hangingPunct="1">
              <a:spcBef>
                <a:spcPct val="20000"/>
              </a:spcBef>
              <a:buFont typeface="Arial" pitchFamily="34" charset="0"/>
              <a:buNone/>
              <a:defRPr sz="4800" b="1" kern="1200" spc="-15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798" indent="-381076" algn="l" defTabSz="12194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305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4027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749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471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4000" dirty="0">
                <a:solidFill>
                  <a:schemeClr val="tx1"/>
                </a:solidFill>
              </a:rPr>
              <a:t>Структура</a:t>
            </a:r>
            <a:r>
              <a:rPr lang="pl-PL" sz="4000" dirty="0">
                <a:solidFill>
                  <a:schemeClr val="tx1"/>
                </a:solidFill>
              </a:rPr>
              <a:t> </a:t>
            </a:r>
            <a:r>
              <a:rPr lang="ru-RU" sz="4000" dirty="0">
                <a:solidFill>
                  <a:schemeClr val="tx1"/>
                </a:solidFill>
              </a:rPr>
              <a:t>системы – схема работы</a:t>
            </a:r>
            <a:r>
              <a:rPr lang="ru-RU" dirty="0">
                <a:solidFill>
                  <a:srgbClr val="C80000"/>
                </a:solidFill>
              </a:rPr>
              <a:t>.</a:t>
            </a:r>
            <a:endParaRPr lang="pl-PL" dirty="0">
              <a:solidFill>
                <a:srgbClr val="EE0000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23" y="837506"/>
            <a:ext cx="677069" cy="67706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27" y="837506"/>
            <a:ext cx="677069" cy="677069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7992365" y="1211139"/>
            <a:ext cx="14045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Бэк-офис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Сервер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52971" y="1269554"/>
            <a:ext cx="26603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Система управления пространством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rot="10800000" flipV="1">
            <a:off x="6457627" y="1629594"/>
            <a:ext cx="1328542" cy="864096"/>
          </a:xfrm>
          <a:prstGeom prst="straightConnector1">
            <a:avLst/>
          </a:prstGeom>
          <a:ln w="22225">
            <a:solidFill>
              <a:srgbClr val="C8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>
            <a:off x="3505299" y="1629594"/>
            <a:ext cx="1008112" cy="792088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rot="10800000">
            <a:off x="3361283" y="1701602"/>
            <a:ext cx="1008112" cy="792088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3433291" y="2925738"/>
            <a:ext cx="496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Цифровая карта магазина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HemiLab CDSM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2785219" y="4005858"/>
            <a:ext cx="1453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Магазин 1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4080821" y="4005858"/>
            <a:ext cx="1389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Магазин 2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5521523" y="4005858"/>
            <a:ext cx="1450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Магазин 3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6745659" y="4005858"/>
            <a:ext cx="1453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Магазин 4 </a:t>
            </a: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8185819" y="4005858"/>
            <a:ext cx="1325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Магазин 5</a:t>
            </a: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Prostokąt 36"/>
          <p:cNvSpPr/>
          <p:nvPr/>
        </p:nvSpPr>
        <p:spPr>
          <a:xfrm>
            <a:off x="5107617" y="4778623"/>
            <a:ext cx="17658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MMA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Prostokąt 37"/>
          <p:cNvSpPr/>
          <p:nvPr/>
        </p:nvSpPr>
        <p:spPr>
          <a:xfrm>
            <a:off x="5113532" y="5027526"/>
            <a:ext cx="13387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ESEL Service</a:t>
            </a:r>
          </a:p>
        </p:txBody>
      </p:sp>
      <p:sp>
        <p:nvSpPr>
          <p:cNvPr id="39" name="Prostokąt 38"/>
          <p:cNvSpPr/>
          <p:nvPr/>
        </p:nvSpPr>
        <p:spPr>
          <a:xfrm rot="2264414">
            <a:off x="3288059" y="1678371"/>
            <a:ext cx="1662173" cy="34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Планограммы</a:t>
            </a: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Prostokąt 39"/>
          <p:cNvSpPr/>
          <p:nvPr/>
        </p:nvSpPr>
        <p:spPr>
          <a:xfrm rot="2306780">
            <a:off x="2861181" y="2089916"/>
            <a:ext cx="15987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Реалограммы</a:t>
            </a: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Prostokąt 41"/>
          <p:cNvSpPr/>
          <p:nvPr/>
        </p:nvSpPr>
        <p:spPr>
          <a:xfrm rot="19617706">
            <a:off x="6750330" y="2113679"/>
            <a:ext cx="10837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База цен</a:t>
            </a: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10" descr="C:\Users\宸宸\AppData\Roaming\Tencent\Users\1041213560\QQ\WinTemp\RichOle\$M~49[DTB0_CBCML0$B]M}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854" y="5725665"/>
            <a:ext cx="732482" cy="42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0" descr="C:\Users\宸宸\AppData\Roaming\Tencent\Users\1041213560\QQ\WinTemp\RichOle\$M~49[DTB0_CBCML0$B]M}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54" y="5878065"/>
            <a:ext cx="732482" cy="42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0" descr="C:\Users\宸宸\AppData\Roaming\Tencent\Users\1041213560\QQ\WinTemp\RichOle\$M~49[DTB0_CBCML0$B]M}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654" y="6030465"/>
            <a:ext cx="732482" cy="42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0" descr="C:\Users\宸宸\AppData\Roaming\Tencent\Users\1041213560\QQ\WinTemp\RichOle\$M~49[DTB0_CBCML0$B]M}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054" y="6182865"/>
            <a:ext cx="732482" cy="42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Łącznik prostoliniowy 55"/>
          <p:cNvCxnSpPr/>
          <p:nvPr/>
        </p:nvCxnSpPr>
        <p:spPr>
          <a:xfrm rot="5400000">
            <a:off x="5593531" y="3357786"/>
            <a:ext cx="28803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oliniowy 57"/>
          <p:cNvCxnSpPr/>
          <p:nvPr/>
        </p:nvCxnSpPr>
        <p:spPr>
          <a:xfrm>
            <a:off x="3456656" y="3524698"/>
            <a:ext cx="486127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oliniowy 61"/>
          <p:cNvCxnSpPr/>
          <p:nvPr/>
        </p:nvCxnSpPr>
        <p:spPr>
          <a:xfrm>
            <a:off x="8316004" y="3524698"/>
            <a:ext cx="0" cy="38625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Łącznik prostoliniowy 62"/>
          <p:cNvCxnSpPr/>
          <p:nvPr/>
        </p:nvCxnSpPr>
        <p:spPr>
          <a:xfrm>
            <a:off x="7165806" y="3524698"/>
            <a:ext cx="0" cy="38625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oliniowy 63"/>
          <p:cNvCxnSpPr/>
          <p:nvPr/>
        </p:nvCxnSpPr>
        <p:spPr>
          <a:xfrm>
            <a:off x="4729435" y="3524698"/>
            <a:ext cx="0" cy="38625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oliniowy 64"/>
          <p:cNvCxnSpPr/>
          <p:nvPr/>
        </p:nvCxnSpPr>
        <p:spPr>
          <a:xfrm>
            <a:off x="3448717" y="3524698"/>
            <a:ext cx="0" cy="38625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Obraz 7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33" y="5762370"/>
            <a:ext cx="738490" cy="458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" name="Obraz 7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033" y="5914770"/>
            <a:ext cx="738490" cy="458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3" name="Obraz 7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433" y="6067170"/>
            <a:ext cx="738490" cy="458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8" name="Prostokąt 67"/>
          <p:cNvSpPr/>
          <p:nvPr/>
        </p:nvSpPr>
        <p:spPr>
          <a:xfrm>
            <a:off x="7635624" y="5952032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pl-PL" dirty="0"/>
          </a:p>
        </p:txBody>
      </p:sp>
      <p:pic>
        <p:nvPicPr>
          <p:cNvPr id="12292" name="Picture 4" descr="C:\Program Files (x86)\Microsoft Office\MEDIA\CAGCAT10\j0205582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389" y="4123451"/>
            <a:ext cx="778227" cy="71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Obraz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019" y="428950"/>
            <a:ext cx="1968845" cy="4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87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0" grpId="0"/>
      <p:bldP spid="11" grpId="0"/>
      <p:bldP spid="24" grpId="0"/>
      <p:bldP spid="26" grpId="0"/>
      <p:bldP spid="27" grpId="0"/>
      <p:bldP spid="28" grpId="0"/>
      <p:bldP spid="29" grpId="0"/>
      <p:bldP spid="30" grpId="0"/>
      <p:bldP spid="37" grpId="0"/>
      <p:bldP spid="38" grpId="0"/>
      <p:bldP spid="39" grpId="0"/>
      <p:bldP spid="40" grpId="0"/>
      <p:bldP spid="42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rostokąt 41"/>
          <p:cNvSpPr/>
          <p:nvPr/>
        </p:nvSpPr>
        <p:spPr>
          <a:xfrm>
            <a:off x="426217" y="1168427"/>
            <a:ext cx="11215986" cy="5429719"/>
          </a:xfrm>
          <a:prstGeom prst="rect">
            <a:avLst/>
          </a:prstGeom>
          <a:solidFill>
            <a:schemeClr val="bg1">
              <a:lumMod val="8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561491" y="1479189"/>
            <a:ext cx="648934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MMA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позволяет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Выполнять планирование отдельных магазинов, создавать библиотеки торгового оборудования и создавать привязку товара к оборудованию,</a:t>
            </a:r>
          </a:p>
          <a:p>
            <a:pPr marL="742950" lvl="1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Создавать планы и «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реалграммы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 магазинов,</a:t>
            </a:r>
          </a:p>
          <a:p>
            <a:pPr marL="742950" lvl="1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Управлять размещением ценников,</a:t>
            </a:r>
          </a:p>
          <a:p>
            <a:pPr marL="457200"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Произвести импорт планограммы из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Space Management software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Контролировать исполнение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планограмм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ymbol zastępczy tekstu 2"/>
          <p:cNvSpPr txBox="1">
            <a:spLocks/>
          </p:cNvSpPr>
          <p:nvPr/>
        </p:nvSpPr>
        <p:spPr>
          <a:xfrm>
            <a:off x="1059915" y="39029"/>
            <a:ext cx="8926104" cy="936104"/>
          </a:xfrm>
          <a:prstGeom prst="rect">
            <a:avLst/>
          </a:prstGeom>
        </p:spPr>
        <p:txBody>
          <a:bodyPr>
            <a:noAutofit/>
          </a:bodyPr>
          <a:lstStyle>
            <a:lvl1pPr marL="457291" indent="-45729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798" indent="-381076" algn="l" defTabSz="12194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305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4027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749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3471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spc="-150" dirty="0">
                <a:latin typeface="Arial" pitchFamily="34" charset="0"/>
                <a:cs typeface="Arial" pitchFamily="34" charset="0"/>
              </a:rPr>
              <a:t>Возможности -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Мобильное приложение </a:t>
            </a:r>
            <a:r>
              <a:rPr lang="pl-PL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HemiLab</a:t>
            </a:r>
            <a:r>
              <a:rPr lang="pl-PL" sz="36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5" y="1714670"/>
            <a:ext cx="2773978" cy="15582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87" y="2794790"/>
            <a:ext cx="2930004" cy="16580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0" name="Picture 2" descr="C:\Users\Handel\Desktop\rzuty od kuby\main - Kopi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29835" y="3802902"/>
            <a:ext cx="2930400" cy="16461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andel\Desktop\rzuty od kuby\floorpla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689875" y="4955030"/>
            <a:ext cx="3097430" cy="1512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4" descr="通用色倒影 - 安卓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829">
            <a:off x="10746520" y="2337915"/>
            <a:ext cx="1027430" cy="1870075"/>
          </a:xfrm>
          <a:prstGeom prst="rect">
            <a:avLst/>
          </a:prstGeom>
          <a:noFill/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019" y="428950"/>
            <a:ext cx="1968845" cy="4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97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rostokąt 62"/>
          <p:cNvSpPr/>
          <p:nvPr/>
        </p:nvSpPr>
        <p:spPr>
          <a:xfrm>
            <a:off x="408954" y="1115183"/>
            <a:ext cx="11507279" cy="5194931"/>
          </a:xfrm>
          <a:prstGeom prst="rect">
            <a:avLst/>
          </a:prstGeom>
          <a:solidFill>
            <a:schemeClr val="bg1">
              <a:lumMod val="8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1" name="Symbol zastępczy tekstu 2"/>
          <p:cNvSpPr>
            <a:spLocks noGrp="1"/>
          </p:cNvSpPr>
          <p:nvPr>
            <p:ph type="body" sz="quarter" idx="4294967295"/>
          </p:nvPr>
        </p:nvSpPr>
        <p:spPr>
          <a:xfrm>
            <a:off x="841003" y="0"/>
            <a:ext cx="8384354" cy="9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spc="-150" dirty="0">
                <a:latin typeface="Arial" pitchFamily="34" charset="0"/>
                <a:cs typeface="Arial" pitchFamily="34" charset="0"/>
              </a:rPr>
              <a:t>Возможности - </a:t>
            </a:r>
            <a:r>
              <a:rPr lang="pl-PL" sz="36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Smart Tags Mobile Technology</a:t>
            </a:r>
            <a:r>
              <a:rPr lang="pl-PL" sz="3600" b="1" spc="-150" dirty="0">
                <a:solidFill>
                  <a:srgbClr val="EE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pl-PL" sz="36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pl-PL" sz="3600" b="1" spc="-150" dirty="0">
              <a:solidFill>
                <a:srgbClr val="E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Up Arrow 34"/>
          <p:cNvSpPr/>
          <p:nvPr/>
        </p:nvSpPr>
        <p:spPr bwMode="auto">
          <a:xfrm rot="5400000">
            <a:off x="7263899" y="1555728"/>
            <a:ext cx="476070" cy="1656567"/>
          </a:xfrm>
          <a:prstGeom prst="upArrow">
            <a:avLst/>
          </a:prstGeom>
          <a:gradFill>
            <a:gsLst>
              <a:gs pos="43000">
                <a:schemeClr val="bg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txBody>
          <a:bodyPr lIns="0" rIns="0" anchor="ctr"/>
          <a:lstStyle/>
          <a:p>
            <a:pPr defTabSz="912996">
              <a:defRPr/>
            </a:pPr>
            <a:endParaRPr lang="en-GB" altLang="zh-CN" sz="2000" b="1" kern="0">
              <a:solidFill>
                <a:srgbClr val="000000"/>
              </a:solidFill>
              <a:effectLst>
                <a:glow rad="63500">
                  <a:srgbClr val="333399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 pitchFamily="50" charset="-128"/>
              <a:cs typeface="Arial" charset="0"/>
            </a:endParaRPr>
          </a:p>
        </p:txBody>
      </p:sp>
      <p:pic>
        <p:nvPicPr>
          <p:cNvPr id="60" name="Grafik 4" descr="通用色倒影 - 安卓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829">
            <a:off x="3094607" y="1257666"/>
            <a:ext cx="1027430" cy="1870075"/>
          </a:xfrm>
          <a:prstGeom prst="rect">
            <a:avLst/>
          </a:prstGeom>
          <a:noFill/>
        </p:spPr>
      </p:pic>
      <p:pic>
        <p:nvPicPr>
          <p:cNvPr id="61" name="Obraz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7" y="1244901"/>
            <a:ext cx="2400000" cy="2057143"/>
          </a:xfrm>
          <a:prstGeom prst="rect">
            <a:avLst/>
          </a:prstGeom>
        </p:spPr>
      </p:pic>
      <p:sp>
        <p:nvSpPr>
          <p:cNvPr id="62" name="pole tekstowe 61"/>
          <p:cNvSpPr txBox="1"/>
          <p:nvPr/>
        </p:nvSpPr>
        <p:spPr>
          <a:xfrm>
            <a:off x="841003" y="3154268"/>
            <a:ext cx="66609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Проверка (аудит) планограмм;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Привязка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ESEL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 товару;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 товаре;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Заказ товара;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Оптимизация запаса товара;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Обновление цифровой карты магазина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(DSM)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Печать ценников;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2D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кода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полках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831" y="1719649"/>
            <a:ext cx="2996363" cy="3995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019" y="428950"/>
            <a:ext cx="1968845" cy="4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6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rostokąt 34"/>
          <p:cNvSpPr/>
          <p:nvPr/>
        </p:nvSpPr>
        <p:spPr>
          <a:xfrm>
            <a:off x="408954" y="1413570"/>
            <a:ext cx="11507279" cy="4968552"/>
          </a:xfrm>
          <a:prstGeom prst="rect">
            <a:avLst/>
          </a:prstGeom>
          <a:solidFill>
            <a:schemeClr val="bg1">
              <a:lumMod val="8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294967295"/>
          </p:nvPr>
        </p:nvSpPr>
        <p:spPr>
          <a:xfrm>
            <a:off x="910586" y="19695"/>
            <a:ext cx="8384355" cy="1656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spc="-150" dirty="0">
                <a:latin typeface="Arial" pitchFamily="34" charset="0"/>
                <a:cs typeface="Arial" pitchFamily="34" charset="0"/>
              </a:rPr>
              <a:t>Возможности - </a:t>
            </a:r>
            <a:r>
              <a:rPr lang="ru-RU" sz="36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Система управления бумажными ценниками</a:t>
            </a:r>
            <a:r>
              <a:rPr lang="pl-PL" sz="3600" b="1" spc="-150" dirty="0">
                <a:solidFill>
                  <a:srgbClr val="EE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408955" y="2460005"/>
            <a:ext cx="72335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2-3 раза ускоряет процесс расстановки,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Снижает затраты на персонал,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Ошибки персонала (человеческий фактор) сводятся к минимуму.</a:t>
            </a:r>
            <a:endParaRPr lang="en-GB" sz="1400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413" y="1773610"/>
            <a:ext cx="2218247" cy="1378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941" y="2845996"/>
            <a:ext cx="2218247" cy="1361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064" y="3910866"/>
            <a:ext cx="2218247" cy="1364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987" y="4883314"/>
            <a:ext cx="2218247" cy="1343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rostokąt 3"/>
          <p:cNvSpPr/>
          <p:nvPr/>
        </p:nvSpPr>
        <p:spPr>
          <a:xfrm>
            <a:off x="531647" y="537869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/>
            <a:endParaRPr lang="pl-PL" b="1" kern="3000" spc="-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019" y="428950"/>
            <a:ext cx="1968845" cy="4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09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5"/>
          <p:cNvSpPr/>
          <p:nvPr/>
        </p:nvSpPr>
        <p:spPr>
          <a:xfrm>
            <a:off x="1121569" y="4535684"/>
            <a:ext cx="6797758" cy="688173"/>
          </a:xfrm>
          <a:prstGeom prst="rect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000" b="1" spc="-3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5" name="Rectangle 69"/>
          <p:cNvSpPr/>
          <p:nvPr/>
        </p:nvSpPr>
        <p:spPr>
          <a:xfrm>
            <a:off x="911373" y="3141762"/>
            <a:ext cx="4754166" cy="742051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spc="-3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6" name="Rectangle 71"/>
          <p:cNvSpPr/>
          <p:nvPr/>
        </p:nvSpPr>
        <p:spPr>
          <a:xfrm>
            <a:off x="543608" y="2446757"/>
            <a:ext cx="5375403" cy="716302"/>
          </a:xfrm>
          <a:prstGeom prst="rect">
            <a:avLst/>
          </a:prstGeom>
          <a:solidFill>
            <a:srgbClr val="740000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spc="-3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Rectangle 83"/>
          <p:cNvSpPr/>
          <p:nvPr/>
        </p:nvSpPr>
        <p:spPr>
          <a:xfrm>
            <a:off x="170969" y="3874869"/>
            <a:ext cx="6120680" cy="664438"/>
          </a:xfrm>
          <a:prstGeom prst="rect">
            <a:avLst/>
          </a:prstGeom>
          <a:solidFill>
            <a:srgbClr val="EB6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spc="-3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1" name="Symbol zastępczy tekstu 2"/>
          <p:cNvSpPr>
            <a:spLocks noGrp="1"/>
          </p:cNvSpPr>
          <p:nvPr>
            <p:ph type="body" sz="quarter" idx="4294967295"/>
          </p:nvPr>
        </p:nvSpPr>
        <p:spPr>
          <a:xfrm>
            <a:off x="366577" y="81423"/>
            <a:ext cx="10051490" cy="936104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3600" b="1" spc="-150" dirty="0">
                <a:latin typeface="Arial" pitchFamily="34" charset="0"/>
                <a:cs typeface="Arial" pitchFamily="34" charset="0"/>
              </a:rPr>
              <a:t>Возможности - </a:t>
            </a:r>
            <a:r>
              <a:rPr lang="pl-PL" sz="3600" b="1" spc="-150" dirty="0" err="1">
                <a:latin typeface="Arial" pitchFamily="34" charset="0"/>
                <a:cs typeface="Arial" pitchFamily="34" charset="0"/>
              </a:rPr>
              <a:t>HemiLab</a:t>
            </a:r>
            <a:r>
              <a:rPr lang="pl-PL" sz="3600" b="1" spc="-150" dirty="0">
                <a:latin typeface="Arial" pitchFamily="34" charset="0"/>
                <a:cs typeface="Arial" pitchFamily="34" charset="0"/>
              </a:rPr>
              <a:t> CDSM </a:t>
            </a:r>
            <a:r>
              <a:rPr lang="ru-RU" sz="3600" b="1" spc="-150" dirty="0">
                <a:latin typeface="Arial" pitchFamily="34" charset="0"/>
                <a:cs typeface="Arial" pitchFamily="34" charset="0"/>
              </a:rPr>
              <a:t>Цифровая карта магазина</a:t>
            </a:r>
            <a:r>
              <a:rPr lang="pl-PL" sz="4800" b="1" spc="-150" dirty="0">
                <a:solidFill>
                  <a:srgbClr val="EE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264939" y="1281748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/>
          </a:p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HemiLab DSM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содержит инструменты для создания и обновления: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687" y="1575046"/>
            <a:ext cx="4128873" cy="2127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-311125" y="3872055"/>
            <a:ext cx="33243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200000"/>
              </a:lnSpc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Разных типов ценников</a:t>
            </a:r>
            <a:endParaRPr lang="pl-PL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32747" y="4581922"/>
            <a:ext cx="10173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Размещения товаров и ценников на полке</a:t>
            </a:r>
            <a:r>
              <a:rPr lang="pl-PL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622553" y="3141762"/>
            <a:ext cx="2652329" cy="560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200000"/>
              </a:lnSpc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Выкладки товара</a:t>
            </a:r>
            <a:endParaRPr lang="pl-PL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120923" y="2415827"/>
            <a:ext cx="6165366" cy="56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Торгового пространства</a:t>
            </a:r>
            <a:endParaRPr lang="pl-PL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019" y="428950"/>
            <a:ext cx="1968845" cy="46325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263" y="4292729"/>
            <a:ext cx="3285512" cy="184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3176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3" grpId="0"/>
      <p:bldP spid="4" grpId="0"/>
      <p:bldP spid="11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9025</TotalTime>
  <Words>805</Words>
  <Application>Microsoft Office PowerPoint</Application>
  <PresentationFormat>Niestandardowy</PresentationFormat>
  <Paragraphs>174</Paragraphs>
  <Slides>20</Slides>
  <Notes>2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ＭＳ Ｐゴシック</vt:lpstr>
      <vt:lpstr>Arial</vt:lpstr>
      <vt:lpstr>Calibri</vt:lpstr>
      <vt:lpstr>Office Theme</vt:lpstr>
      <vt:lpstr>Acrobat Document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Michał Pajączek</dc:creator>
  <cp:keywords>DSM;Space Management;Planogram;Floorplan;Audit;ESEL</cp:keywords>
  <cp:lastModifiedBy>Cezary Głowiński</cp:lastModifiedBy>
  <cp:revision>3273</cp:revision>
  <dcterms:created xsi:type="dcterms:W3CDTF">2013-05-29T17:11:56Z</dcterms:created>
  <dcterms:modified xsi:type="dcterms:W3CDTF">2017-04-24T09:56:26Z</dcterms:modified>
</cp:coreProperties>
</file>