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7" r:id="rId4"/>
    <p:sldId id="265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3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458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30.03.2017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220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30.03.2017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4121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4986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30.03.2017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269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30.03.2017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823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30.03.2017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82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30.03.2017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03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30.03.2017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771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pl-PL" dirty="0">
                <a:solidFill>
                  <a:prstClr val="black"/>
                </a:solidFill>
              </a:rPr>
              <a:t>Copyright MAGO &amp; Hemitech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38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30.03.2017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8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30.03.2017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2228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30.03.2017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72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30.03.2017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50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30.03.2017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0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30.03.2017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303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30.03.2017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898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30.03.2017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061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30.03.2017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5977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pl-PL" dirty="0"/>
              <a:t>Copyright MAGO &amp; Hemitech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179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30.03.2017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308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30.03.2017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222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363" y="-1240665"/>
            <a:ext cx="12768942" cy="90875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93" y="-4867696"/>
            <a:ext cx="9881015" cy="1580962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22464" y="6311900"/>
            <a:ext cx="12426043" cy="75020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3891" y="6457890"/>
            <a:ext cx="2010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000" dirty="0">
                <a:solidFill>
                  <a:schemeClr val="bg1">
                    <a:lumMod val="75000"/>
                  </a:schemeClr>
                </a:solidFill>
                <a:latin typeface="Bariol Regular" panose="02000506040000020003" pitchFamily="50" charset="0"/>
              </a:rPr>
              <a:t>Copyright MAGO &amp; Hemitech 2017</a:t>
            </a:r>
          </a:p>
          <a:p>
            <a:endParaRPr lang="pl-PL" sz="1000" dirty="0">
              <a:solidFill>
                <a:schemeClr val="bg1">
                  <a:lumMod val="75000"/>
                </a:schemeClr>
              </a:solidFill>
              <a:latin typeface="Bariol Regular" panose="02000506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73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025" y="-323850"/>
            <a:ext cx="13370478" cy="752089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383722" y="-565831"/>
            <a:ext cx="12858750" cy="776287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089" y="-542478"/>
            <a:ext cx="12768942" cy="90875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22464" y="6311900"/>
            <a:ext cx="12426043" cy="75020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6614" y="6457890"/>
            <a:ext cx="2010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prstClr val="white">
                    <a:lumMod val="75000"/>
                  </a:prstClr>
                </a:solidFill>
                <a:latin typeface="Bariol Regular" panose="02000506040000020003" pitchFamily="50" charset="0"/>
              </a:rPr>
              <a:t>Copyright MAGO &amp; Hemitech 2017</a:t>
            </a:r>
          </a:p>
          <a:p>
            <a:endParaRPr lang="pl-PL" sz="1000" dirty="0">
              <a:solidFill>
                <a:prstClr val="white">
                  <a:lumMod val="75000"/>
                </a:prstClr>
              </a:solidFill>
              <a:latin typeface="Bariol Regular" panose="02000506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1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9382" y="2275367"/>
            <a:ext cx="5433237" cy="2222205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260" y="1257299"/>
            <a:ext cx="3225481" cy="516096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0" y="10414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i="1" dirty="0">
                <a:latin typeface="Bender" panose="02000503020000020004" pitchFamily="50" charset="-18"/>
              </a:rPr>
              <a:t>I-CART</a:t>
            </a:r>
          </a:p>
        </p:txBody>
      </p:sp>
    </p:spTree>
    <p:extLst>
      <p:ext uri="{BB962C8B-B14F-4D97-AF65-F5344CB8AC3E}">
        <p14:creationId xmlns:p14="http://schemas.microsoft.com/office/powerpoint/2010/main" val="245135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" b="9784"/>
          <a:stretch/>
        </p:blipFill>
        <p:spPr>
          <a:xfrm>
            <a:off x="8180287" y="384984"/>
            <a:ext cx="3602230" cy="5580000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" t="20923" r="8578" b="172"/>
          <a:stretch/>
        </p:blipFill>
        <p:spPr>
          <a:xfrm>
            <a:off x="411713" y="382798"/>
            <a:ext cx="3600000" cy="5578731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0" t="20476" b="1352"/>
          <a:stretch/>
        </p:blipFill>
        <p:spPr>
          <a:xfrm>
            <a:off x="4296000" y="382798"/>
            <a:ext cx="3600000" cy="5578731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19440593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74428" y="283018"/>
            <a:ext cx="3131953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9130" y="365125"/>
            <a:ext cx="11020425" cy="1325563"/>
          </a:xfrm>
        </p:spPr>
        <p:txBody>
          <a:bodyPr>
            <a:normAutofit fontScale="90000"/>
          </a:bodyPr>
          <a:lstStyle/>
          <a:p>
            <a:r>
              <a:rPr lang="pl-PL" sz="6000" b="1" i="1" dirty="0">
                <a:latin typeface="Bender" panose="02000503020000020004" pitchFamily="50" charset="-18"/>
              </a:rPr>
              <a:t>I-CART</a:t>
            </a:r>
            <a:br>
              <a:rPr lang="pl-PL" dirty="0">
                <a:latin typeface="Bariol Regular" panose="02000506040000020003" pitchFamily="50" charset="0"/>
              </a:rPr>
            </a:br>
            <a:endParaRPr lang="pl-PL" b="1" i="1" dirty="0">
              <a:latin typeface="Bender" panose="02000503020000020004" pitchFamily="50" charset="-1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130" y="1290859"/>
            <a:ext cx="1152149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latin typeface="Bariol Bold" panose="02000506040000020003" pitchFamily="50" charset="0"/>
              </a:rPr>
              <a:t>Benefits: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en-US" sz="2400" dirty="0">
                <a:latin typeface="Bariol Bold" panose="02000506040000020003" pitchFamily="50" charset="0"/>
              </a:rPr>
              <a:t>Mobility and self-service</a:t>
            </a:r>
            <a:endParaRPr lang="pl-PL" sz="2400" dirty="0">
              <a:latin typeface="Bariol Bold" panose="02000506040000020003" pitchFamily="50" charset="0"/>
            </a:endParaRP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pl-PL" sz="2400" dirty="0">
                <a:latin typeface="Bariol Bold" panose="02000506040000020003" pitchFamily="50" charset="0"/>
              </a:rPr>
              <a:t>Products’ s</a:t>
            </a:r>
            <a:r>
              <a:rPr lang="en-US" sz="2400" dirty="0">
                <a:latin typeface="Bariol Bold" panose="02000506040000020003" pitchFamily="50" charset="0"/>
              </a:rPr>
              <a:t>elf - scanning </a:t>
            </a:r>
            <a:endParaRPr lang="pl-PL" sz="2400" dirty="0">
              <a:latin typeface="Bariol Bold" panose="02000506040000020003" pitchFamily="50" charset="0"/>
            </a:endParaRP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en-US" sz="2400" dirty="0">
                <a:latin typeface="Bariol Bold" panose="02000506040000020003" pitchFamily="50" charset="0"/>
              </a:rPr>
              <a:t>Shopping list with payment</a:t>
            </a:r>
            <a:r>
              <a:rPr lang="pl-PL" sz="2400" dirty="0">
                <a:latin typeface="Bariol Bold" panose="02000506040000020003" pitchFamily="50" charset="0"/>
              </a:rPr>
              <a:t> </a:t>
            </a:r>
            <a:r>
              <a:rPr lang="pl-PL" sz="2400" dirty="0" err="1">
                <a:latin typeface="Bariol Bold" panose="02000506040000020003" pitchFamily="50" charset="0"/>
              </a:rPr>
              <a:t>details</a:t>
            </a:r>
            <a:r>
              <a:rPr lang="pl-PL" sz="2400" dirty="0">
                <a:latin typeface="Bariol Bold" panose="02000506040000020003" pitchFamily="50" charset="0"/>
              </a:rPr>
              <a:t> </a:t>
            </a:r>
            <a:r>
              <a:rPr lang="pl-PL" sz="2400" dirty="0" err="1">
                <a:latin typeface="Bariol Bold" panose="02000506040000020003" pitchFamily="50" charset="0"/>
              </a:rPr>
              <a:t>displayed</a:t>
            </a:r>
            <a:r>
              <a:rPr lang="en-US" sz="2400" dirty="0">
                <a:latin typeface="Bariol Bold" panose="02000506040000020003" pitchFamily="50" charset="0"/>
              </a:rPr>
              <a:t> on the trolley screen</a:t>
            </a:r>
            <a:endParaRPr lang="pl-PL" sz="2400" dirty="0">
              <a:latin typeface="Bariol Bold" panose="02000506040000020003" pitchFamily="50" charset="0"/>
            </a:endParaRP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en-US" sz="2400" dirty="0">
                <a:latin typeface="Bariol Bold" panose="02000506040000020003" pitchFamily="50" charset="0"/>
              </a:rPr>
              <a:t>Double function: as a price </a:t>
            </a:r>
            <a:r>
              <a:rPr lang="en-US" sz="2400" dirty="0" err="1">
                <a:latin typeface="Bariol Bold" panose="02000506040000020003" pitchFamily="50" charset="0"/>
              </a:rPr>
              <a:t>checke</a:t>
            </a:r>
            <a:r>
              <a:rPr lang="pl-PL" sz="2400" dirty="0">
                <a:latin typeface="Bariol Bold" panose="02000506040000020003" pitchFamily="50" charset="0"/>
              </a:rPr>
              <a:t>r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en-US" sz="2400" dirty="0">
                <a:latin typeface="Bariol Bold" panose="02000506040000020003" pitchFamily="50" charset="0"/>
              </a:rPr>
              <a:t>Product Search by name</a:t>
            </a:r>
            <a:endParaRPr lang="pl-PL" sz="2400" dirty="0">
              <a:latin typeface="Bariol Bold" panose="02000506040000020003" pitchFamily="50" charset="0"/>
            </a:endParaRP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en-US" sz="2400" dirty="0">
                <a:latin typeface="Bariol Bold" panose="02000506040000020003" pitchFamily="50" charset="0"/>
              </a:rPr>
              <a:t>Fast payment (cards, cash) in the Daisy zone </a:t>
            </a:r>
            <a:endParaRPr lang="pl-PL" sz="2400" dirty="0">
              <a:latin typeface="Bariol Bold" panose="02000506040000020003" pitchFamily="50" charset="0"/>
            </a:endParaRP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en-US" sz="2400" dirty="0">
                <a:latin typeface="Bariol Bold" panose="02000506040000020003" pitchFamily="50" charset="0"/>
              </a:rPr>
              <a:t>Scanner </a:t>
            </a:r>
            <a:r>
              <a:rPr lang="en-US" sz="2400" dirty="0" err="1">
                <a:latin typeface="Bariol Bold" panose="02000506040000020003" pitchFamily="50" charset="0"/>
              </a:rPr>
              <a:t>buil</a:t>
            </a:r>
            <a:r>
              <a:rPr lang="pl-PL" sz="2400" dirty="0">
                <a:latin typeface="Bariol Bold" panose="02000506040000020003" pitchFamily="50" charset="0"/>
              </a:rPr>
              <a:t>t</a:t>
            </a:r>
            <a:r>
              <a:rPr lang="en-US" sz="2400" dirty="0">
                <a:latin typeface="Bariol Bold" panose="02000506040000020003" pitchFamily="50" charset="0"/>
              </a:rPr>
              <a:t> in trolley</a:t>
            </a:r>
            <a:endParaRPr lang="pl-PL" sz="2400" dirty="0">
              <a:latin typeface="Bariol Bold" panose="02000506040000020003" pitchFamily="50" charset="0"/>
            </a:endParaRP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en-US" sz="2400" dirty="0">
                <a:latin typeface="Bariol Bold" panose="02000506040000020003" pitchFamily="50" charset="0"/>
              </a:rPr>
              <a:t>Development of new technologies</a:t>
            </a:r>
            <a:endParaRPr lang="pl-PL" sz="2400" dirty="0">
              <a:latin typeface="Bariol Bold" panose="02000506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688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8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2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9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191500"/>
            <a:ext cx="4123426" cy="41234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667" y="6524771"/>
            <a:ext cx="3976777" cy="39767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9130" y="1290859"/>
            <a:ext cx="7331303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ariol Bold" panose="02000506040000020003" pitchFamily="50" charset="0"/>
              </a:rPr>
              <a:t>Principle</a:t>
            </a:r>
            <a:r>
              <a:rPr lang="pl-PL" sz="4000" b="1" dirty="0">
                <a:latin typeface="Bariol Bold" panose="02000506040000020003" pitchFamily="50" charset="0"/>
              </a:rPr>
              <a:t> of </a:t>
            </a:r>
            <a:r>
              <a:rPr lang="en-US" sz="4000" b="1" dirty="0">
                <a:latin typeface="Bariol Bold" panose="02000506040000020003" pitchFamily="50" charset="0"/>
              </a:rPr>
              <a:t>operation</a:t>
            </a:r>
            <a:r>
              <a:rPr lang="pl-PL" sz="4000" dirty="0">
                <a:latin typeface="Bariol Bold" panose="02000506040000020003" pitchFamily="50" charset="0"/>
              </a:rPr>
              <a:t>:</a:t>
            </a:r>
          </a:p>
          <a:p>
            <a:pPr marL="895350" lvl="1" indent="-438150" defTabSz="540000">
              <a:spcBef>
                <a:spcPts val="600"/>
              </a:spcBef>
              <a:buFont typeface="+mj-lt"/>
              <a:buAutoNum type="arabicPeriod"/>
            </a:pPr>
            <a:r>
              <a:rPr lang="en-US" sz="2000" dirty="0">
                <a:latin typeface="Bariol Bold" panose="02000506040000020003" pitchFamily="50" charset="0"/>
              </a:rPr>
              <a:t>Start shopping by </a:t>
            </a:r>
            <a:r>
              <a:rPr lang="pl-PL" sz="2000" dirty="0" err="1">
                <a:latin typeface="Bariol Bold" panose="02000506040000020003" pitchFamily="50" charset="0"/>
              </a:rPr>
              <a:t>initializing</a:t>
            </a:r>
            <a:r>
              <a:rPr lang="pl-PL" sz="2000" dirty="0">
                <a:latin typeface="Bariol Bold" panose="02000506040000020003" pitchFamily="50" charset="0"/>
              </a:rPr>
              <a:t> the</a:t>
            </a:r>
            <a:r>
              <a:rPr lang="en-US" sz="2000" dirty="0">
                <a:latin typeface="Bariol Bold" panose="02000506040000020003" pitchFamily="50" charset="0"/>
              </a:rPr>
              <a:t> application </a:t>
            </a:r>
            <a:r>
              <a:rPr lang="en-US" sz="2000" dirty="0" err="1">
                <a:latin typeface="Bariol Bold" panose="02000506040000020003" pitchFamily="50" charset="0"/>
              </a:rPr>
              <a:t>buil</a:t>
            </a:r>
            <a:r>
              <a:rPr lang="pl-PL" sz="2000" dirty="0">
                <a:latin typeface="Bariol Bold" panose="02000506040000020003" pitchFamily="50" charset="0"/>
              </a:rPr>
              <a:t>t</a:t>
            </a:r>
            <a:r>
              <a:rPr lang="en-US" sz="2000" dirty="0">
                <a:latin typeface="Bariol Bold" panose="02000506040000020003" pitchFamily="50" charset="0"/>
              </a:rPr>
              <a:t> in the trolley</a:t>
            </a:r>
            <a:endParaRPr lang="pl-PL" sz="2000" dirty="0">
              <a:latin typeface="Bariol Bold" panose="02000506040000020003" pitchFamily="50" charset="0"/>
            </a:endParaRPr>
          </a:p>
          <a:p>
            <a:pPr marL="895350" lvl="1" indent="-438150" defTabSz="540000">
              <a:spcBef>
                <a:spcPts val="600"/>
              </a:spcBef>
              <a:buFont typeface="+mj-lt"/>
              <a:buAutoNum type="arabicPeriod"/>
            </a:pPr>
            <a:r>
              <a:rPr lang="en-US" sz="2000" dirty="0">
                <a:latin typeface="Bariol Bold" panose="02000506040000020003" pitchFamily="50" charset="0"/>
              </a:rPr>
              <a:t>Product scanning</a:t>
            </a:r>
            <a:endParaRPr lang="pl-PL" sz="2000" dirty="0">
              <a:latin typeface="Bariol Bold" panose="02000506040000020003" pitchFamily="50" charset="0"/>
            </a:endParaRPr>
          </a:p>
          <a:p>
            <a:pPr marL="895350" lvl="1" indent="-438150" defTabSz="540000">
              <a:spcBef>
                <a:spcPts val="600"/>
              </a:spcBef>
              <a:buFont typeface="+mj-lt"/>
              <a:buAutoNum type="arabicPeriod"/>
            </a:pPr>
            <a:r>
              <a:rPr lang="en-US" sz="2000" dirty="0">
                <a:latin typeface="Bariol Bold" panose="02000506040000020003" pitchFamily="50" charset="0"/>
              </a:rPr>
              <a:t>Application </a:t>
            </a:r>
            <a:r>
              <a:rPr lang="pl-PL" sz="2000" dirty="0" err="1">
                <a:latin typeface="Bariol Bold" panose="02000506040000020003" pitchFamily="50" charset="0"/>
              </a:rPr>
              <a:t>displays</a:t>
            </a:r>
            <a:r>
              <a:rPr lang="en-US" sz="2000" dirty="0">
                <a:latin typeface="Bariol Bold" panose="02000506040000020003" pitchFamily="50" charset="0"/>
              </a:rPr>
              <a:t> the list of products with </a:t>
            </a:r>
            <a:r>
              <a:rPr lang="pl-PL" sz="2000" dirty="0" err="1">
                <a:latin typeface="Bariol Bold" panose="02000506040000020003" pitchFamily="50" charset="0"/>
              </a:rPr>
              <a:t>price</a:t>
            </a:r>
            <a:r>
              <a:rPr lang="pl-PL" sz="2000" dirty="0">
                <a:latin typeface="Bariol Bold" panose="02000506040000020003" pitchFamily="50" charset="0"/>
              </a:rPr>
              <a:t> </a:t>
            </a:r>
            <a:r>
              <a:rPr lang="pl-PL" sz="2000" dirty="0" err="1">
                <a:latin typeface="Bariol Bold" panose="02000506040000020003" pitchFamily="50" charset="0"/>
              </a:rPr>
              <a:t>details</a:t>
            </a:r>
            <a:endParaRPr lang="pl-PL" sz="2000" dirty="0">
              <a:latin typeface="Bariol Bold" panose="02000506040000020003" pitchFamily="50" charset="0"/>
            </a:endParaRPr>
          </a:p>
          <a:p>
            <a:pPr marL="895350" lvl="1" indent="-438150" defTabSz="540000">
              <a:spcBef>
                <a:spcPts val="600"/>
              </a:spcBef>
              <a:buFont typeface="+mj-lt"/>
              <a:buAutoNum type="arabicPeriod"/>
            </a:pPr>
            <a:r>
              <a:rPr lang="pl-PL" sz="2000" dirty="0" err="1">
                <a:latin typeface="Bariol Bold" panose="02000506040000020003" pitchFamily="50" charset="0"/>
              </a:rPr>
              <a:t>Finish</a:t>
            </a:r>
            <a:r>
              <a:rPr lang="en-US" sz="2000" dirty="0">
                <a:latin typeface="Bariol Bold" panose="02000506040000020003" pitchFamily="50" charset="0"/>
              </a:rPr>
              <a:t> shopping - go to Daisy zone (payment zone)</a:t>
            </a:r>
            <a:endParaRPr lang="pl-PL" sz="2000" dirty="0">
              <a:latin typeface="Bariol Bold" panose="02000506040000020003" pitchFamily="50" charset="0"/>
            </a:endParaRPr>
          </a:p>
          <a:p>
            <a:pPr marL="895350" lvl="1" indent="-438150" defTabSz="540000">
              <a:spcBef>
                <a:spcPts val="600"/>
              </a:spcBef>
              <a:buFont typeface="+mj-lt"/>
              <a:buAutoNum type="arabicPeriod"/>
            </a:pPr>
            <a:r>
              <a:rPr lang="en-US" sz="2000" dirty="0">
                <a:latin typeface="Bariol Bold" panose="02000506040000020003" pitchFamily="50" charset="0"/>
              </a:rPr>
              <a:t>Pairing I-Cart with Daisy self-checkout  by entering a unique code</a:t>
            </a:r>
            <a:endParaRPr lang="pl-PL" sz="2000" dirty="0">
              <a:latin typeface="Bariol Bold" panose="02000506040000020003" pitchFamily="50" charset="0"/>
            </a:endParaRPr>
          </a:p>
          <a:p>
            <a:pPr marL="895350" lvl="1" indent="-438150" defTabSz="540000">
              <a:spcBef>
                <a:spcPts val="600"/>
              </a:spcBef>
              <a:buFont typeface="+mj-lt"/>
              <a:buAutoNum type="arabicPeriod"/>
            </a:pPr>
            <a:r>
              <a:rPr lang="en-US" sz="2000" dirty="0">
                <a:latin typeface="Bariol Bold" panose="02000506040000020003" pitchFamily="50" charset="0"/>
              </a:rPr>
              <a:t>Synchronize data between I-Cart and Daisy communication through Wi-Fi</a:t>
            </a:r>
            <a:endParaRPr lang="pl-PL" sz="2000" dirty="0">
              <a:latin typeface="Bariol Bold" panose="02000506040000020003" pitchFamily="50" charset="0"/>
            </a:endParaRPr>
          </a:p>
          <a:p>
            <a:pPr marL="895350" lvl="1" indent="-438150">
              <a:spcBef>
                <a:spcPts val="600"/>
              </a:spcBef>
              <a:buFont typeface="+mj-lt"/>
              <a:buAutoNum type="arabicPeriod"/>
            </a:pPr>
            <a:r>
              <a:rPr lang="en-US" sz="2000" dirty="0">
                <a:latin typeface="Bariol Bold" panose="02000506040000020003" pitchFamily="50" charset="0"/>
              </a:rPr>
              <a:t>Payment by credit card or cash</a:t>
            </a:r>
            <a:endParaRPr lang="pl-PL" sz="2000" dirty="0">
              <a:latin typeface="Bariol Bold" panose="02000506040000020003" pitchFamily="50" charset="0"/>
            </a:endParaRPr>
          </a:p>
          <a:p>
            <a:pPr marL="895350" lvl="1" indent="-438150">
              <a:spcBef>
                <a:spcPts val="600"/>
              </a:spcBef>
              <a:buFont typeface="+mj-lt"/>
              <a:buAutoNum type="arabicPeriod"/>
            </a:pPr>
            <a:r>
              <a:rPr lang="en-US" sz="2000" dirty="0">
                <a:latin typeface="Bariol Bold" panose="02000506040000020003" pitchFamily="50" charset="0"/>
              </a:rPr>
              <a:t>Print the receipt with the QR code which,  allows the user to leave the zone Dais</a:t>
            </a:r>
            <a:r>
              <a:rPr lang="pl-PL" sz="2000" dirty="0">
                <a:latin typeface="Bariol Bold" panose="02000506040000020003" pitchFamily="50" charset="0"/>
              </a:rPr>
              <a:t>y</a:t>
            </a:r>
          </a:p>
          <a:p>
            <a:pPr lvl="1">
              <a:spcBef>
                <a:spcPts val="600"/>
              </a:spcBef>
            </a:pPr>
            <a:endParaRPr lang="pl-PL" sz="2800" dirty="0">
              <a:latin typeface="Bariol Bold" panose="02000506040000020003" pitchFamily="50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74428" y="283018"/>
            <a:ext cx="3131953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9130" y="365125"/>
            <a:ext cx="11020425" cy="1325563"/>
          </a:xfrm>
        </p:spPr>
        <p:txBody>
          <a:bodyPr>
            <a:normAutofit fontScale="90000"/>
          </a:bodyPr>
          <a:lstStyle/>
          <a:p>
            <a:r>
              <a:rPr lang="pl-PL" sz="6000" b="1" i="1" dirty="0">
                <a:latin typeface="Bender" panose="02000503020000020004" pitchFamily="50" charset="-18"/>
              </a:rPr>
              <a:t>I-CART</a:t>
            </a:r>
            <a:br>
              <a:rPr lang="pl-PL" dirty="0">
                <a:latin typeface="Bariol Regular" panose="02000506040000020003" pitchFamily="50" charset="0"/>
              </a:rPr>
            </a:br>
            <a:endParaRPr lang="pl-PL" b="1" i="1" dirty="0">
              <a:latin typeface="Bender" panose="02000503020000020004" pitchFamily="50" charset="-1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39" y="4069485"/>
            <a:ext cx="900000" cy="9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117" y="1112421"/>
            <a:ext cx="900000" cy="9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39" y="1649967"/>
            <a:ext cx="900000" cy="9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525" y="8939284"/>
            <a:ext cx="1080000" cy="1080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8651050" y="4616311"/>
            <a:ext cx="1801234" cy="900122"/>
            <a:chOff x="9729555" y="4402921"/>
            <a:chExt cx="1801234" cy="90012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9555" y="4403043"/>
              <a:ext cx="900000" cy="9000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0789" y="4402921"/>
              <a:ext cx="900000" cy="90000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39" y="2861131"/>
            <a:ext cx="900000" cy="9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39" y="5277839"/>
            <a:ext cx="900000" cy="90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117" y="2279715"/>
            <a:ext cx="900000" cy="90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117" y="3449265"/>
            <a:ext cx="900000" cy="90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826724" y="1090804"/>
            <a:ext cx="323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000" dirty="0">
                <a:latin typeface="Bariol Bold" panose="02000506040000020003" pitchFamily="50" charset="0"/>
              </a:rPr>
              <a:t>1.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493531" y="1637510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000" dirty="0">
                <a:latin typeface="Bariol Bold" panose="02000506040000020003" pitchFamily="50" charset="0"/>
              </a:rPr>
              <a:t>2.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498019" y="2886575"/>
            <a:ext cx="378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000" dirty="0">
                <a:latin typeface="Bariol Bold" panose="02000506040000020003" pitchFamily="50" charset="0"/>
              </a:rPr>
              <a:t>4.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501866" y="4044875"/>
            <a:ext cx="375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000" dirty="0">
                <a:latin typeface="Bariol Bold" panose="02000506040000020003" pitchFamily="50" charset="0"/>
              </a:rPr>
              <a:t>6.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501255" y="5253268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000" dirty="0">
                <a:latin typeface="Bariol Bold" panose="02000506040000020003" pitchFamily="50" charset="0"/>
              </a:rPr>
              <a:t>8.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76390" y="2279589"/>
            <a:ext cx="373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000" dirty="0">
                <a:latin typeface="Bariol Bold" panose="02000506040000020003" pitchFamily="50" charset="0"/>
              </a:rPr>
              <a:t>3.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73184" y="3427652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000" dirty="0">
                <a:latin typeface="Bariol Bold" panose="02000506040000020003" pitchFamily="50" charset="0"/>
              </a:rPr>
              <a:t>5.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61147" y="4600409"/>
            <a:ext cx="349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2000" dirty="0">
                <a:latin typeface="Bariol Bold" panose="02000506040000020003" pitchFamily="50" charset="0"/>
              </a:rPr>
              <a:t>7.</a:t>
            </a:r>
          </a:p>
        </p:txBody>
      </p:sp>
    </p:spTree>
    <p:extLst>
      <p:ext uri="{BB962C8B-B14F-4D97-AF65-F5344CB8AC3E}">
        <p14:creationId xmlns:p14="http://schemas.microsoft.com/office/powerpoint/2010/main" val="3890621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3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8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1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4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8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1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6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9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2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7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3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8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7100"/>
                            </p:stCondLst>
                            <p:childTnLst>
                              <p:par>
                                <p:cTn id="1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9130" y="1290859"/>
            <a:ext cx="57054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latin typeface="Bariol Bold" panose="02000506040000020003" pitchFamily="50" charset="0"/>
              </a:rPr>
              <a:t>Overview:</a:t>
            </a:r>
          </a:p>
          <a:p>
            <a:pPr marL="893763" lvl="1" indent="-436563">
              <a:buFont typeface="Arial" panose="020B0604020202020204" pitchFamily="34" charset="0"/>
              <a:buChar char="•"/>
            </a:pPr>
            <a:r>
              <a:rPr lang="pl-PL" sz="3200" dirty="0">
                <a:latin typeface="Bariol Bold" panose="02000506040000020003" pitchFamily="50" charset="0"/>
              </a:rPr>
              <a:t>Wiele możliwości konfiguracji </a:t>
            </a:r>
          </a:p>
          <a:p>
            <a:pPr marL="893763" lvl="1" indent="-436563">
              <a:buFont typeface="Arial" panose="020B0604020202020204" pitchFamily="34" charset="0"/>
              <a:buChar char="•"/>
            </a:pPr>
            <a:r>
              <a:rPr lang="pl-PL" sz="3200" dirty="0">
                <a:latin typeface="Bariol Bold" panose="02000506040000020003" pitchFamily="50" charset="0"/>
              </a:rPr>
              <a:t>Obsługa strefy checkout od skanowania, poprzez płatność, aż do wyjścia klienta ze sklepu</a:t>
            </a:r>
          </a:p>
          <a:p>
            <a:pPr marL="893763" lvl="1" indent="-436563">
              <a:buFont typeface="Arial" panose="020B0604020202020204" pitchFamily="34" charset="0"/>
              <a:buChar char="•"/>
            </a:pPr>
            <a:r>
              <a:rPr lang="pl-PL" sz="3200" dirty="0">
                <a:latin typeface="Bariol Bold" panose="02000506040000020003" pitchFamily="50" charset="0"/>
              </a:rPr>
              <a:t>Rozwiązanie zoptymalizowane kosztowo</a:t>
            </a:r>
          </a:p>
          <a:p>
            <a:endParaRPr lang="pl-PL" sz="4000" dirty="0">
              <a:latin typeface="Bariol Bold" panose="02000506040000020003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74428" y="283018"/>
            <a:ext cx="3131953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9130" y="365125"/>
            <a:ext cx="11020425" cy="1325563"/>
          </a:xfrm>
        </p:spPr>
        <p:txBody>
          <a:bodyPr>
            <a:normAutofit fontScale="90000"/>
          </a:bodyPr>
          <a:lstStyle/>
          <a:p>
            <a:r>
              <a:rPr lang="pl-PL" sz="6000" b="1" i="1" dirty="0">
                <a:latin typeface="Bender" panose="02000503020000020004" pitchFamily="50" charset="-18"/>
              </a:rPr>
              <a:t>I-CART</a:t>
            </a:r>
            <a:br>
              <a:rPr lang="pl-PL" dirty="0">
                <a:latin typeface="Bariol Regular" panose="02000506040000020003" pitchFamily="50" charset="0"/>
              </a:rPr>
            </a:br>
            <a:endParaRPr lang="pl-PL" b="1" i="1" dirty="0">
              <a:latin typeface="Bender" panose="02000503020000020004" pitchFamily="50" charset="-1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" t="11464" r="424" b="15668"/>
          <a:stretch/>
        </p:blipFill>
        <p:spPr>
          <a:xfrm>
            <a:off x="7305675" y="279970"/>
            <a:ext cx="4209313" cy="5625530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761984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4427" y="1314376"/>
            <a:ext cx="3551274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" y="-619868"/>
            <a:ext cx="4363028" cy="6981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9131" y="1411228"/>
            <a:ext cx="5766870" cy="1325563"/>
          </a:xfrm>
        </p:spPr>
        <p:txBody>
          <a:bodyPr>
            <a:normAutofit fontScale="90000"/>
          </a:bodyPr>
          <a:lstStyle/>
          <a:p>
            <a:r>
              <a:rPr lang="pl-PL" sz="6000" b="1" i="1" dirty="0">
                <a:latin typeface="Bender" panose="02000503020000020004" pitchFamily="50" charset="-18"/>
              </a:rPr>
              <a:t>CONTACT</a:t>
            </a:r>
            <a:br>
              <a:rPr lang="pl-PL" dirty="0">
                <a:latin typeface="Bariol Regular" panose="02000506040000020003" pitchFamily="50" charset="0"/>
              </a:rPr>
            </a:br>
            <a:endParaRPr lang="pl-PL" b="1" i="1" dirty="0">
              <a:latin typeface="Bender" panose="02000503020000020004" pitchFamily="50" charset="-1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130" y="3429000"/>
            <a:ext cx="5766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Bariol Bold" panose="02000506040000020003" pitchFamily="50" charset="0"/>
              </a:rPr>
              <a:t>Hemitech….</a:t>
            </a:r>
          </a:p>
        </p:txBody>
      </p:sp>
    </p:spTree>
    <p:extLst>
      <p:ext uri="{BB962C8B-B14F-4D97-AF65-F5344CB8AC3E}">
        <p14:creationId xmlns:p14="http://schemas.microsoft.com/office/powerpoint/2010/main" val="2266325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179</Words>
  <Application>Microsoft Office PowerPoint</Application>
  <PresentationFormat>Panoramiczny</PresentationFormat>
  <Paragraphs>36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6</vt:i4>
      </vt:variant>
    </vt:vector>
  </HeadingPairs>
  <TitlesOfParts>
    <vt:vector size="14" baseType="lpstr">
      <vt:lpstr>Arial</vt:lpstr>
      <vt:lpstr>Bariol Bold</vt:lpstr>
      <vt:lpstr>Bariol Regular</vt:lpstr>
      <vt:lpstr>Bender</vt:lpstr>
      <vt:lpstr>Calibri</vt:lpstr>
      <vt:lpstr>Calibri Light</vt:lpstr>
      <vt:lpstr>Office Theme</vt:lpstr>
      <vt:lpstr>1_Office Theme</vt:lpstr>
      <vt:lpstr>Prezentacja programu PowerPoint</vt:lpstr>
      <vt:lpstr>Prezentacja programu PowerPoint</vt:lpstr>
      <vt:lpstr>I-CART </vt:lpstr>
      <vt:lpstr>I-CART </vt:lpstr>
      <vt:lpstr>I-CART </vt:lpstr>
      <vt:lpstr>CONTACT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Beton</dc:creator>
  <cp:lastModifiedBy>Michał Pajączek</cp:lastModifiedBy>
  <cp:revision>56</cp:revision>
  <dcterms:created xsi:type="dcterms:W3CDTF">2017-03-16T16:02:31Z</dcterms:created>
  <dcterms:modified xsi:type="dcterms:W3CDTF">2017-03-30T08:09:43Z</dcterms:modified>
</cp:coreProperties>
</file>