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58" r:id="rId3"/>
    <p:sldId id="257" r:id="rId4"/>
    <p:sldId id="265" r:id="rId5"/>
    <p:sldId id="261" r:id="rId6"/>
    <p:sldId id="263" r:id="rId7"/>
    <p:sldId id="264" r:id="rId8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22A2A"/>
    <a:srgbClr val="FF3D2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591" autoAdjust="0"/>
  </p:normalViewPr>
  <p:slideViewPr>
    <p:cSldViewPr snapToGrid="0" showGuides="1">
      <p:cViewPr>
        <p:scale>
          <a:sx n="110" d="100"/>
          <a:sy n="110" d="100"/>
        </p:scale>
        <p:origin x="402" y="-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theme" Target="theme/theme1.xml"/><Relationship Id="rId5" Type="http://schemas.openxmlformats.org/officeDocument/2006/relationships/slide" Target="slides/slide3.xml"/><Relationship Id="rId10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pl-PL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745884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pl-PL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l-P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C03BD90-D899-4480-966F-1AD5018142EA}" type="datetimeFigureOut">
              <a:rPr lang="pl-PL" smtClean="0"/>
              <a:t>2017-03-31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1B79E8A-BDAF-48EB-AF12-6B905359397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422069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pl-PL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l-P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C03BD90-D899-4480-966F-1AD5018142EA}" type="datetimeFigureOut">
              <a:rPr lang="pl-PL" smtClean="0"/>
              <a:t>2017-03-31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1B79E8A-BDAF-48EB-AF12-6B905359397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241218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pl-PL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149864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pl-PL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l-P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C03BD90-D899-4480-966F-1AD5018142EA}" type="datetimeFigureOut">
              <a:rPr lang="pl-PL" smtClean="0">
                <a:solidFill>
                  <a:prstClr val="black"/>
                </a:solidFill>
              </a:rPr>
              <a:pPr/>
              <a:t>2017-03-31</a:t>
            </a:fld>
            <a:endParaRPr lang="pl-PL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1B79E8A-BDAF-48EB-AF12-6B905359397E}" type="slidenum">
              <a:rPr lang="pl-PL" smtClean="0">
                <a:solidFill>
                  <a:prstClr val="black"/>
                </a:solidFill>
              </a:rPr>
              <a:pPr/>
              <a:t>‹#›</a:t>
            </a:fld>
            <a:endParaRPr lang="pl-PL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426905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pl-P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C03BD90-D899-4480-966F-1AD5018142EA}" type="datetimeFigureOut">
              <a:rPr lang="pl-PL" smtClean="0">
                <a:solidFill>
                  <a:prstClr val="black"/>
                </a:solidFill>
              </a:rPr>
              <a:pPr/>
              <a:t>2017-03-31</a:t>
            </a:fld>
            <a:endParaRPr lang="pl-PL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1B79E8A-BDAF-48EB-AF12-6B905359397E}" type="slidenum">
              <a:rPr lang="pl-PL" smtClean="0">
                <a:solidFill>
                  <a:prstClr val="black"/>
                </a:solidFill>
              </a:rPr>
              <a:pPr/>
              <a:t>‹#›</a:t>
            </a:fld>
            <a:endParaRPr lang="pl-PL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282351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pl-PL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l-PL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l-PL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C03BD90-D899-4480-966F-1AD5018142EA}" type="datetimeFigureOut">
              <a:rPr lang="pl-PL" smtClean="0">
                <a:solidFill>
                  <a:prstClr val="black"/>
                </a:solidFill>
              </a:rPr>
              <a:pPr/>
              <a:t>2017-03-31</a:t>
            </a:fld>
            <a:endParaRPr lang="pl-PL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1B79E8A-BDAF-48EB-AF12-6B905359397E}" type="slidenum">
              <a:rPr lang="pl-PL" smtClean="0">
                <a:solidFill>
                  <a:prstClr val="black"/>
                </a:solidFill>
              </a:rPr>
              <a:pPr/>
              <a:t>‹#›</a:t>
            </a:fld>
            <a:endParaRPr lang="pl-PL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238214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pl-P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l-PL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l-PL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C03BD90-D899-4480-966F-1AD5018142EA}" type="datetimeFigureOut">
              <a:rPr lang="pl-PL" smtClean="0">
                <a:solidFill>
                  <a:prstClr val="black"/>
                </a:solidFill>
              </a:rPr>
              <a:pPr/>
              <a:t>2017-03-31</a:t>
            </a:fld>
            <a:endParaRPr lang="pl-PL">
              <a:solidFill>
                <a:prstClr val="black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1B79E8A-BDAF-48EB-AF12-6B905359397E}" type="slidenum">
              <a:rPr lang="pl-PL" smtClean="0">
                <a:solidFill>
                  <a:prstClr val="black"/>
                </a:solidFill>
              </a:rPr>
              <a:pPr/>
              <a:t>‹#›</a:t>
            </a:fld>
            <a:endParaRPr lang="pl-PL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940370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pl-PL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C03BD90-D899-4480-966F-1AD5018142EA}" type="datetimeFigureOut">
              <a:rPr lang="pl-PL" smtClean="0">
                <a:solidFill>
                  <a:prstClr val="black"/>
                </a:solidFill>
              </a:rPr>
              <a:pPr/>
              <a:t>2017-03-31</a:t>
            </a:fld>
            <a:endParaRPr lang="pl-PL">
              <a:solidFill>
                <a:prstClr val="black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1B79E8A-BDAF-48EB-AF12-6B905359397E}" type="slidenum">
              <a:rPr lang="pl-PL" smtClean="0">
                <a:solidFill>
                  <a:prstClr val="black"/>
                </a:solidFill>
              </a:rPr>
              <a:pPr/>
              <a:t>‹#›</a:t>
            </a:fld>
            <a:endParaRPr lang="pl-PL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377136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bg>
      <p:bgPr>
        <a:solidFill>
          <a:schemeClr val="bg1">
            <a:alpha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lvl1pPr>
          </a:lstStyle>
          <a:p>
            <a:r>
              <a:rPr lang="pl-PL" dirty="0" smtClean="0">
                <a:solidFill>
                  <a:prstClr val="black"/>
                </a:solidFill>
              </a:rPr>
              <a:t>Copyright MAGO &amp; Hemitech 2017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1B79E8A-BDAF-48EB-AF12-6B905359397E}" type="slidenum">
              <a:rPr lang="pl-PL" smtClean="0">
                <a:solidFill>
                  <a:prstClr val="black"/>
                </a:solidFill>
              </a:rPr>
              <a:pPr/>
              <a:t>‹#›</a:t>
            </a:fld>
            <a:endParaRPr lang="pl-PL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503802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pl-PL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l-PL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C03BD90-D899-4480-966F-1AD5018142EA}" type="datetimeFigureOut">
              <a:rPr lang="pl-PL" smtClean="0">
                <a:solidFill>
                  <a:prstClr val="black"/>
                </a:solidFill>
              </a:rPr>
              <a:pPr/>
              <a:t>2017-03-31</a:t>
            </a:fld>
            <a:endParaRPr lang="pl-PL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1B79E8A-BDAF-48EB-AF12-6B905359397E}" type="slidenum">
              <a:rPr lang="pl-PL" smtClean="0">
                <a:solidFill>
                  <a:prstClr val="black"/>
                </a:solidFill>
              </a:rPr>
              <a:pPr/>
              <a:t>‹#›</a:t>
            </a:fld>
            <a:endParaRPr lang="pl-PL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96830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pl-PL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l-P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C03BD90-D899-4480-966F-1AD5018142EA}" type="datetimeFigureOut">
              <a:rPr lang="pl-PL" smtClean="0"/>
              <a:t>2017-03-31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1B79E8A-BDAF-48EB-AF12-6B905359397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4222801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pl-PL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C03BD90-D899-4480-966F-1AD5018142EA}" type="datetimeFigureOut">
              <a:rPr lang="pl-PL" smtClean="0">
                <a:solidFill>
                  <a:prstClr val="black"/>
                </a:solidFill>
              </a:rPr>
              <a:pPr/>
              <a:t>2017-03-31</a:t>
            </a:fld>
            <a:endParaRPr lang="pl-PL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1B79E8A-BDAF-48EB-AF12-6B905359397E}" type="slidenum">
              <a:rPr lang="pl-PL" smtClean="0">
                <a:solidFill>
                  <a:prstClr val="black"/>
                </a:solidFill>
              </a:rPr>
              <a:pPr/>
              <a:t>‹#›</a:t>
            </a:fld>
            <a:endParaRPr lang="pl-PL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627221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pl-PL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l-P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C03BD90-D899-4480-966F-1AD5018142EA}" type="datetimeFigureOut">
              <a:rPr lang="pl-PL" smtClean="0">
                <a:solidFill>
                  <a:prstClr val="black"/>
                </a:solidFill>
              </a:rPr>
              <a:pPr/>
              <a:t>2017-03-31</a:t>
            </a:fld>
            <a:endParaRPr lang="pl-PL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1B79E8A-BDAF-48EB-AF12-6B905359397E}" type="slidenum">
              <a:rPr lang="pl-PL" smtClean="0">
                <a:solidFill>
                  <a:prstClr val="black"/>
                </a:solidFill>
              </a:rPr>
              <a:pPr/>
              <a:t>‹#›</a:t>
            </a:fld>
            <a:endParaRPr lang="pl-PL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475076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pl-PL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l-P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C03BD90-D899-4480-966F-1AD5018142EA}" type="datetimeFigureOut">
              <a:rPr lang="pl-PL" smtClean="0">
                <a:solidFill>
                  <a:prstClr val="black"/>
                </a:solidFill>
              </a:rPr>
              <a:pPr/>
              <a:t>2017-03-31</a:t>
            </a:fld>
            <a:endParaRPr lang="pl-PL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1B79E8A-BDAF-48EB-AF12-6B905359397E}" type="slidenum">
              <a:rPr lang="pl-PL" smtClean="0">
                <a:solidFill>
                  <a:prstClr val="black"/>
                </a:solidFill>
              </a:rPr>
              <a:pPr/>
              <a:t>‹#›</a:t>
            </a:fld>
            <a:endParaRPr lang="pl-PL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93023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pl-P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C03BD90-D899-4480-966F-1AD5018142EA}" type="datetimeFigureOut">
              <a:rPr lang="pl-PL" smtClean="0"/>
              <a:t>2017-03-31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1B79E8A-BDAF-48EB-AF12-6B905359397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730387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pl-PL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l-PL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l-PL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C03BD90-D899-4480-966F-1AD5018142EA}" type="datetimeFigureOut">
              <a:rPr lang="pl-PL" smtClean="0"/>
              <a:t>2017-03-31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1B79E8A-BDAF-48EB-AF12-6B905359397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889823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pl-P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l-PL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l-PL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C03BD90-D899-4480-966F-1AD5018142EA}" type="datetimeFigureOut">
              <a:rPr lang="pl-PL" smtClean="0"/>
              <a:t>2017-03-31</a:t>
            </a:fld>
            <a:endParaRPr lang="pl-P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1B79E8A-BDAF-48EB-AF12-6B905359397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006159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pl-PL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C03BD90-D899-4480-966F-1AD5018142EA}" type="datetimeFigureOut">
              <a:rPr lang="pl-PL" smtClean="0"/>
              <a:t>2017-03-31</a:t>
            </a:fld>
            <a:endParaRPr lang="pl-P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1B79E8A-BDAF-48EB-AF12-6B905359397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359777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bg>
      <p:bgPr>
        <a:solidFill>
          <a:schemeClr val="bg1">
            <a:alpha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lvl1pPr>
          </a:lstStyle>
          <a:p>
            <a:r>
              <a:rPr lang="pl-PL" dirty="0" smtClean="0"/>
              <a:t>Copyright MAGO &amp; Hemitech 2017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1B79E8A-BDAF-48EB-AF12-6B905359397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517990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pl-PL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pl-PL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C03BD90-D899-4480-966F-1AD5018142EA}" type="datetimeFigureOut">
              <a:rPr lang="pl-PL" smtClean="0"/>
              <a:t>2017-03-31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1B79E8A-BDAF-48EB-AF12-6B905359397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130808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pl-PL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C03BD90-D899-4480-966F-1AD5018142EA}" type="datetimeFigureOut">
              <a:rPr lang="pl-PL" smtClean="0"/>
              <a:t>2017-03-31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1B79E8A-BDAF-48EB-AF12-6B905359397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12220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3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65363" y="-1240665"/>
            <a:ext cx="12768942" cy="9087544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pl-P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5493" y="-4867696"/>
            <a:ext cx="9881015" cy="15809623"/>
          </a:xfrm>
          <a:prstGeom prst="rect">
            <a:avLst/>
          </a:prstGeom>
        </p:spPr>
      </p:pic>
      <p:sp>
        <p:nvSpPr>
          <p:cNvPr id="8" name="Rectangle 7"/>
          <p:cNvSpPr/>
          <p:nvPr userDrawn="1"/>
        </p:nvSpPr>
        <p:spPr>
          <a:xfrm>
            <a:off x="-122464" y="6311900"/>
            <a:ext cx="12426043" cy="750207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0" name="TextBox 9"/>
          <p:cNvSpPr txBox="1"/>
          <p:nvPr userDrawn="1"/>
        </p:nvSpPr>
        <p:spPr>
          <a:xfrm>
            <a:off x="383891" y="6457890"/>
            <a:ext cx="201048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1000" dirty="0" smtClean="0">
                <a:solidFill>
                  <a:schemeClr val="bg1">
                    <a:lumMod val="75000"/>
                  </a:schemeClr>
                </a:solidFill>
                <a:latin typeface="Bariol Regular" panose="02000506040000020003" pitchFamily="50" charset="0"/>
              </a:rPr>
              <a:t>Copyright MAGO &amp; Hemitech 2017</a:t>
            </a:r>
          </a:p>
          <a:p>
            <a:endParaRPr lang="pl-PL" sz="1000" dirty="0">
              <a:solidFill>
                <a:schemeClr val="bg1">
                  <a:lumMod val="75000"/>
                </a:schemeClr>
              </a:solidFill>
              <a:latin typeface="Bariol Regular" panose="02000506040000020003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67378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438400" y="245410"/>
            <a:ext cx="12420600" cy="6187097"/>
          </a:xfrm>
          <a:prstGeom prst="rect">
            <a:avLst/>
          </a:prstGeom>
        </p:spPr>
      </p:pic>
      <p:sp>
        <p:nvSpPr>
          <p:cNvPr id="6" name="Rectangle 5"/>
          <p:cNvSpPr/>
          <p:nvPr userDrawn="1"/>
        </p:nvSpPr>
        <p:spPr>
          <a:xfrm>
            <a:off x="-465363" y="-542478"/>
            <a:ext cx="12858750" cy="7762875"/>
          </a:xfrm>
          <a:prstGeom prst="rect">
            <a:avLst/>
          </a:prstGeom>
          <a:solidFill>
            <a:schemeClr val="bg1"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65363" y="-542478"/>
            <a:ext cx="12768942" cy="9087544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pl-P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Rectangle 7"/>
          <p:cNvSpPr/>
          <p:nvPr userDrawn="1"/>
        </p:nvSpPr>
        <p:spPr>
          <a:xfrm>
            <a:off x="-122464" y="6311900"/>
            <a:ext cx="12426043" cy="750207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prstClr val="white"/>
              </a:solidFill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86614" y="6457890"/>
            <a:ext cx="201048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1000" dirty="0" smtClean="0">
                <a:solidFill>
                  <a:prstClr val="white">
                    <a:lumMod val="75000"/>
                  </a:prstClr>
                </a:solidFill>
                <a:latin typeface="Bariol Regular" panose="02000506040000020003" pitchFamily="50" charset="0"/>
              </a:rPr>
              <a:t>Copyright MAGO &amp; Hemitech 2017</a:t>
            </a:r>
          </a:p>
          <a:p>
            <a:endParaRPr lang="pl-PL" sz="1000" dirty="0">
              <a:solidFill>
                <a:prstClr val="white">
                  <a:lumMod val="75000"/>
                </a:prstClr>
              </a:solidFill>
              <a:latin typeface="Bariol Regular" panose="02000506040000020003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6133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png"/><Relationship Id="rId4" Type="http://schemas.openxmlformats.org/officeDocument/2006/relationships/image" Target="../media/image8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Relationship Id="rId9" Type="http://schemas.openxmlformats.org/officeDocument/2006/relationships/image" Target="../media/image1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3260" y="3121957"/>
            <a:ext cx="3225481" cy="5160963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3995" y="1084730"/>
            <a:ext cx="4457750" cy="334383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4513503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3428" y="382799"/>
            <a:ext cx="4033272" cy="3025427"/>
          </a:xfrm>
          <a:prstGeom prst="rect">
            <a:avLst/>
          </a:prstGeom>
          <a:ln w="1016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" r="6696" b="1342"/>
          <a:stretch/>
        </p:blipFill>
        <p:spPr>
          <a:xfrm>
            <a:off x="495301" y="382799"/>
            <a:ext cx="7048500" cy="5582581"/>
          </a:xfrm>
          <a:prstGeom prst="rect">
            <a:avLst/>
          </a:prstGeom>
          <a:ln w="1016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3427" y="382798"/>
            <a:ext cx="4033273" cy="302542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197" t="23484" r="20779" b="23072"/>
          <a:stretch/>
        </p:blipFill>
        <p:spPr>
          <a:xfrm>
            <a:off x="7659584" y="3530938"/>
            <a:ext cx="4037116" cy="2434442"/>
          </a:xfrm>
          <a:prstGeom prst="rect">
            <a:avLst/>
          </a:prstGeom>
          <a:ln w="1016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</p:pic>
    </p:spTree>
    <p:extLst>
      <p:ext uri="{BB962C8B-B14F-4D97-AF65-F5344CB8AC3E}">
        <p14:creationId xmlns:p14="http://schemas.microsoft.com/office/powerpoint/2010/main" val="419440593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-74428" y="283018"/>
            <a:ext cx="5199321" cy="903767"/>
          </a:xfrm>
          <a:prstGeom prst="rect">
            <a:avLst/>
          </a:prstGeom>
          <a:solidFill>
            <a:srgbClr val="FF3D23"/>
          </a:solidFill>
          <a:ln w="1016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329130" y="365125"/>
            <a:ext cx="11020425" cy="1325563"/>
          </a:xfrm>
        </p:spPr>
        <p:txBody>
          <a:bodyPr>
            <a:normAutofit fontScale="90000"/>
          </a:bodyPr>
          <a:lstStyle/>
          <a:p>
            <a:r>
              <a:rPr lang="pl-PL" sz="5800" b="1" i="1" dirty="0" smtClean="0">
                <a:latin typeface="Bender" panose="02000503020000020004" pitchFamily="50" charset="-18"/>
              </a:rPr>
              <a:t>S</a:t>
            </a:r>
            <a:r>
              <a:rPr lang="en-US" sz="5800" b="1" i="1" dirty="0" smtClean="0">
                <a:latin typeface="Bender" panose="02000503020000020004" pitchFamily="50" charset="-18"/>
              </a:rPr>
              <a:t>PINNAKER DF</a:t>
            </a:r>
            <a:r>
              <a:rPr lang="pl-PL" dirty="0" smtClean="0">
                <a:latin typeface="Bariol Regular" panose="02000506040000020003" pitchFamily="50" charset="0"/>
              </a:rPr>
              <a:t/>
            </a:r>
            <a:br>
              <a:rPr lang="pl-PL" dirty="0" smtClean="0">
                <a:latin typeface="Bariol Regular" panose="02000506040000020003" pitchFamily="50" charset="0"/>
              </a:rPr>
            </a:br>
            <a:endParaRPr lang="pl-PL" b="1" i="1" dirty="0">
              <a:latin typeface="Bender" panose="02000503020000020004" pitchFamily="50" charset="-18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29130" y="1290859"/>
            <a:ext cx="9988062" cy="44165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4000" dirty="0" smtClean="0">
                <a:latin typeface="Bariol Bold" panose="02000506040000020003" pitchFamily="50" charset="0"/>
              </a:rPr>
              <a:t>Benefits:</a:t>
            </a:r>
            <a:endParaRPr lang="pl-PL" sz="4000" dirty="0" smtClean="0">
              <a:latin typeface="Bariol Bold" panose="02000506040000020003" pitchFamily="50" charset="0"/>
            </a:endParaRPr>
          </a:p>
          <a:p>
            <a:pPr marL="714375" lvl="1" indent="-257175">
              <a:spcBef>
                <a:spcPts val="600"/>
              </a:spcBef>
              <a:buFont typeface="Arial" panose="020B0604020202020204" pitchFamily="34" charset="0"/>
              <a:buChar char="•"/>
              <a:tabLst>
                <a:tab pos="612000" algn="l"/>
              </a:tabLst>
            </a:pPr>
            <a:r>
              <a:rPr lang="en-US" sz="2400" dirty="0" smtClean="0">
                <a:latin typeface="Bariol Bold" panose="02000506040000020003" pitchFamily="50" charset="0"/>
              </a:rPr>
              <a:t>All </a:t>
            </a:r>
            <a:r>
              <a:rPr lang="en-US" sz="2400" dirty="0">
                <a:latin typeface="Bariol Bold" panose="02000506040000020003" pitchFamily="50" charset="0"/>
              </a:rPr>
              <a:t>checkouts in the store can always be </a:t>
            </a:r>
            <a:r>
              <a:rPr lang="en-US" sz="2400" dirty="0" smtClean="0">
                <a:latin typeface="Bariol Bold" panose="02000506040000020003" pitchFamily="50" charset="0"/>
              </a:rPr>
              <a:t>open</a:t>
            </a:r>
            <a:endParaRPr lang="pl-PL" sz="2400" dirty="0" smtClean="0">
              <a:latin typeface="Bariol Bold" panose="02000506040000020003" pitchFamily="50" charset="0"/>
            </a:endParaRPr>
          </a:p>
          <a:p>
            <a:pPr marL="714375" lvl="1" indent="-257175">
              <a:spcBef>
                <a:spcPts val="600"/>
              </a:spcBef>
              <a:buFont typeface="Arial" panose="020B0604020202020204" pitchFamily="34" charset="0"/>
              <a:buChar char="•"/>
              <a:tabLst>
                <a:tab pos="612000" algn="l"/>
              </a:tabLst>
            </a:pPr>
            <a:r>
              <a:rPr lang="pl-PL" sz="2400" dirty="0">
                <a:latin typeface="Bariol Bold" panose="02000506040000020003" pitchFamily="50" charset="0"/>
              </a:rPr>
              <a:t>Modern, innovative </a:t>
            </a:r>
            <a:r>
              <a:rPr lang="pl-PL" sz="2400" dirty="0" smtClean="0">
                <a:latin typeface="Bariol Bold" panose="02000506040000020003" pitchFamily="50" charset="0"/>
              </a:rPr>
              <a:t>design</a:t>
            </a:r>
            <a:r>
              <a:rPr lang="pl-PL" sz="2400" dirty="0" smtClean="0">
                <a:latin typeface="Bariol Bold" panose="02000506040000020003" pitchFamily="50" charset="0"/>
              </a:rPr>
              <a:t> </a:t>
            </a:r>
          </a:p>
          <a:p>
            <a:pPr marL="714375" lvl="1" indent="-257175">
              <a:spcBef>
                <a:spcPts val="600"/>
              </a:spcBef>
              <a:buFont typeface="Arial" panose="020B0604020202020204" pitchFamily="34" charset="0"/>
              <a:buChar char="•"/>
              <a:tabLst>
                <a:tab pos="612000" algn="l"/>
              </a:tabLst>
            </a:pPr>
            <a:r>
              <a:rPr lang="en-US" sz="2400" dirty="0" smtClean="0">
                <a:latin typeface="Bariol Bold" panose="02000506040000020003" pitchFamily="50" charset="0"/>
              </a:rPr>
              <a:t>Fast </a:t>
            </a:r>
            <a:r>
              <a:rPr lang="en-US" sz="2400" dirty="0">
                <a:latin typeface="Bariol Bold" panose="02000506040000020003" pitchFamily="50" charset="0"/>
              </a:rPr>
              <a:t>implementation due to the possibility to use existing store </a:t>
            </a:r>
            <a:r>
              <a:rPr lang="en-US" sz="2400" dirty="0" err="1">
                <a:latin typeface="Bariol Bold" panose="02000506040000020003" pitchFamily="50" charset="0"/>
              </a:rPr>
              <a:t>cashdesk</a:t>
            </a:r>
            <a:r>
              <a:rPr lang="en-US" sz="2400" dirty="0">
                <a:latin typeface="Bariol Bold" panose="02000506040000020003" pitchFamily="50" charset="0"/>
              </a:rPr>
              <a:t> </a:t>
            </a:r>
            <a:r>
              <a:rPr lang="en-US" sz="2400" dirty="0" smtClean="0">
                <a:latin typeface="Bariol Bold" panose="02000506040000020003" pitchFamily="50" charset="0"/>
              </a:rPr>
              <a:t>infrastructure</a:t>
            </a:r>
            <a:r>
              <a:rPr lang="pl-PL" sz="2400" dirty="0" smtClean="0">
                <a:latin typeface="Bariol Bold" panose="02000506040000020003" pitchFamily="50" charset="0"/>
              </a:rPr>
              <a:t> </a:t>
            </a:r>
            <a:endParaRPr lang="pl-PL" sz="2400" dirty="0" smtClean="0">
              <a:latin typeface="Bariol Bold" panose="02000506040000020003" pitchFamily="50" charset="0"/>
            </a:endParaRPr>
          </a:p>
          <a:p>
            <a:pPr marL="714375" lvl="1" indent="-257175">
              <a:spcBef>
                <a:spcPts val="600"/>
              </a:spcBef>
              <a:buFont typeface="Arial" panose="020B0604020202020204" pitchFamily="34" charset="0"/>
              <a:buChar char="•"/>
              <a:tabLst>
                <a:tab pos="612000" algn="l"/>
              </a:tabLst>
            </a:pPr>
            <a:r>
              <a:rPr lang="en-US" sz="2400" dirty="0" smtClean="0">
                <a:latin typeface="Bariol Bold" panose="02000506040000020003" pitchFamily="50" charset="0"/>
              </a:rPr>
              <a:t>Making </a:t>
            </a:r>
            <a:r>
              <a:rPr lang="en-US" sz="2400" dirty="0">
                <a:latin typeface="Bariol Bold" panose="02000506040000020003" pitchFamily="50" charset="0"/>
              </a:rPr>
              <a:t>the </a:t>
            </a:r>
            <a:r>
              <a:rPr lang="en-US" sz="2400" dirty="0" smtClean="0">
                <a:latin typeface="Bariol Bold" panose="02000506040000020003" pitchFamily="50" charset="0"/>
              </a:rPr>
              <a:t>Spin</a:t>
            </a:r>
            <a:r>
              <a:rPr lang="pl-PL" sz="2400" dirty="0" smtClean="0">
                <a:latin typeface="Bariol Bold" panose="02000506040000020003" pitchFamily="50" charset="0"/>
              </a:rPr>
              <a:t>n</a:t>
            </a:r>
            <a:r>
              <a:rPr lang="en-US" sz="2400" dirty="0" err="1" smtClean="0">
                <a:latin typeface="Bariol Bold" panose="02000506040000020003" pitchFamily="50" charset="0"/>
              </a:rPr>
              <a:t>aker</a:t>
            </a:r>
            <a:r>
              <a:rPr lang="en-US" sz="2400" dirty="0" smtClean="0">
                <a:latin typeface="Bariol Bold" panose="02000506040000020003" pitchFamily="50" charset="0"/>
              </a:rPr>
              <a:t> </a:t>
            </a:r>
            <a:r>
              <a:rPr lang="en-US" sz="2400" dirty="0">
                <a:latin typeface="Bariol Bold" panose="02000506040000020003" pitchFamily="50" charset="0"/>
              </a:rPr>
              <a:t>head customizable and separating the scanning process from the payment we can offer economically optimal configuration for every </a:t>
            </a:r>
            <a:r>
              <a:rPr lang="en-US" sz="2400" dirty="0" smtClean="0">
                <a:latin typeface="Bariol Bold" panose="02000506040000020003" pitchFamily="50" charset="0"/>
              </a:rPr>
              <a:t>client</a:t>
            </a:r>
            <a:endParaRPr lang="pl-PL" sz="2400" dirty="0" smtClean="0">
              <a:latin typeface="Bariol Bold" panose="02000506040000020003" pitchFamily="50" charset="0"/>
            </a:endParaRPr>
          </a:p>
          <a:p>
            <a:pPr marL="714375" lvl="1" indent="-257175">
              <a:spcBef>
                <a:spcPts val="600"/>
              </a:spcBef>
              <a:buFont typeface="Arial" panose="020B0604020202020204" pitchFamily="34" charset="0"/>
              <a:buChar char="•"/>
              <a:tabLst>
                <a:tab pos="612000" algn="l"/>
              </a:tabLst>
            </a:pPr>
            <a:r>
              <a:rPr lang="en-US" sz="2400" dirty="0">
                <a:latin typeface="Bariol Bold" panose="02000506040000020003" pitchFamily="50" charset="0"/>
              </a:rPr>
              <a:t>SCO software has been optimized so the product scanning is faster and whole checkout process takes less </a:t>
            </a:r>
            <a:r>
              <a:rPr lang="en-US" sz="2400" dirty="0" smtClean="0">
                <a:latin typeface="Bariol Bold" panose="02000506040000020003" pitchFamily="50" charset="0"/>
              </a:rPr>
              <a:t>time</a:t>
            </a:r>
            <a:endParaRPr lang="en-US" sz="2400" dirty="0">
              <a:latin typeface="Bariol Bold" panose="02000506040000020003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368810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7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7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4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7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1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700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8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700"/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/>
          <p:cNvSpPr/>
          <p:nvPr/>
        </p:nvSpPr>
        <p:spPr>
          <a:xfrm>
            <a:off x="-74428" y="283018"/>
            <a:ext cx="5199321" cy="903767"/>
          </a:xfrm>
          <a:prstGeom prst="rect">
            <a:avLst/>
          </a:prstGeom>
          <a:solidFill>
            <a:srgbClr val="FF3D23"/>
          </a:solidFill>
          <a:ln w="1016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329130" y="365125"/>
            <a:ext cx="11020425" cy="1325563"/>
          </a:xfrm>
        </p:spPr>
        <p:txBody>
          <a:bodyPr>
            <a:normAutofit fontScale="90000"/>
          </a:bodyPr>
          <a:lstStyle/>
          <a:p>
            <a:r>
              <a:rPr lang="pl-PL" sz="5800" b="1" i="1" dirty="0">
                <a:latin typeface="Bender" panose="02000503020000020004" pitchFamily="50" charset="-18"/>
              </a:rPr>
              <a:t>S</a:t>
            </a:r>
            <a:r>
              <a:rPr lang="en-US" sz="5800" b="1" i="1" dirty="0">
                <a:latin typeface="Bender" panose="02000503020000020004" pitchFamily="50" charset="-18"/>
              </a:rPr>
              <a:t>PINNAKER DF</a:t>
            </a:r>
            <a:r>
              <a:rPr lang="pl-PL" dirty="0" smtClean="0">
                <a:latin typeface="Bariol Regular" panose="02000506040000020003" pitchFamily="50" charset="0"/>
              </a:rPr>
              <a:t/>
            </a:r>
            <a:br>
              <a:rPr lang="pl-PL" dirty="0" smtClean="0">
                <a:latin typeface="Bariol Regular" panose="02000506040000020003" pitchFamily="50" charset="0"/>
              </a:rPr>
            </a:br>
            <a:endParaRPr lang="pl-PL" b="1" i="1" dirty="0">
              <a:latin typeface="Bender" panose="02000503020000020004" pitchFamily="50" charset="-18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8191500"/>
            <a:ext cx="4123426" cy="412342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1667" y="6524771"/>
            <a:ext cx="3976777" cy="3976777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329130" y="1290859"/>
            <a:ext cx="6473652" cy="51552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4000" dirty="0" smtClean="0">
                <a:latin typeface="Bariol Bold" panose="02000506040000020003" pitchFamily="50" charset="0"/>
              </a:rPr>
              <a:t>Principle of operation:</a:t>
            </a:r>
            <a:endParaRPr lang="pl-PL" sz="4000" dirty="0" smtClean="0">
              <a:latin typeface="Bariol Bold" panose="02000506040000020003" pitchFamily="50" charset="0"/>
            </a:endParaRPr>
          </a:p>
          <a:p>
            <a:pPr marL="990600" lvl="1" indent="-533400" defTabSz="540000">
              <a:spcBef>
                <a:spcPts val="600"/>
              </a:spcBef>
              <a:buFont typeface="+mj-lt"/>
              <a:buAutoNum type="arabicPeriod"/>
            </a:pPr>
            <a:r>
              <a:rPr lang="pl-PL" sz="2800" dirty="0" smtClean="0">
                <a:latin typeface="Bariol Bold" panose="02000506040000020003" pitchFamily="50" charset="0"/>
              </a:rPr>
              <a:t>Product scanning performed by the cashier</a:t>
            </a:r>
            <a:endParaRPr lang="pl-PL" sz="2800" dirty="0" smtClean="0">
              <a:latin typeface="Bariol Bold" panose="02000506040000020003" pitchFamily="50" charset="0"/>
            </a:endParaRPr>
          </a:p>
          <a:p>
            <a:pPr marL="990600" lvl="1" indent="-533400">
              <a:spcBef>
                <a:spcPts val="600"/>
              </a:spcBef>
              <a:buFont typeface="+mj-lt"/>
              <a:buAutoNum type="arabicPeriod"/>
            </a:pPr>
            <a:r>
              <a:rPr lang="pl-PL" sz="2800" dirty="0" smtClean="0">
                <a:latin typeface="Bariol Bold" panose="02000506040000020003" pitchFamily="50" charset="0"/>
              </a:rPr>
              <a:t>End of shift and switch to SCO mode</a:t>
            </a:r>
          </a:p>
          <a:p>
            <a:pPr marL="990600" lvl="1" indent="-533400">
              <a:spcBef>
                <a:spcPts val="600"/>
              </a:spcBef>
              <a:buFont typeface="+mj-lt"/>
              <a:buAutoNum type="arabicPeriod"/>
            </a:pPr>
            <a:r>
              <a:rPr lang="pl-PL" sz="2800" dirty="0" smtClean="0">
                <a:latin typeface="Bariol Bold" panose="02000506040000020003" pitchFamily="50" charset="0"/>
              </a:rPr>
              <a:t>Product scanning performed by the client </a:t>
            </a:r>
          </a:p>
          <a:p>
            <a:pPr marL="990600" lvl="1" indent="-533400">
              <a:spcBef>
                <a:spcPts val="600"/>
              </a:spcBef>
              <a:buFont typeface="+mj-lt"/>
              <a:buAutoNum type="arabicPeriod"/>
            </a:pPr>
            <a:r>
              <a:rPr lang="pl-PL" sz="2800" dirty="0" smtClean="0">
                <a:latin typeface="Bariol Bold" panose="02000506040000020003" pitchFamily="50" charset="0"/>
              </a:rPr>
              <a:t>Payment</a:t>
            </a:r>
          </a:p>
          <a:p>
            <a:pPr marL="990600" lvl="1" indent="-533400">
              <a:spcBef>
                <a:spcPts val="600"/>
              </a:spcBef>
              <a:buFont typeface="+mj-lt"/>
              <a:buAutoNum type="arabicPeriod"/>
            </a:pPr>
            <a:r>
              <a:rPr lang="pl-PL" sz="2800" dirty="0" smtClean="0">
                <a:latin typeface="Bariol Bold" panose="02000506040000020003" pitchFamily="50" charset="0"/>
              </a:rPr>
              <a:t>QR code scanning and leaving the zone</a:t>
            </a:r>
            <a:endParaRPr lang="pl-PL" sz="2800" dirty="0" smtClean="0">
              <a:latin typeface="Bariol Bold" panose="02000506040000020003" pitchFamily="50" charset="0"/>
            </a:endParaRPr>
          </a:p>
          <a:p>
            <a:pPr marL="742950" indent="-742950">
              <a:buFont typeface="+mj-lt"/>
              <a:buAutoNum type="arabicPeriod"/>
            </a:pPr>
            <a:endParaRPr lang="pl-PL" sz="4000" dirty="0">
              <a:latin typeface="Bariol Bold" panose="02000506040000020003" pitchFamily="50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7010400" y="1618529"/>
            <a:ext cx="37709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2800" dirty="0" smtClean="0">
                <a:latin typeface="Bariol Bold" panose="02000506040000020003" pitchFamily="50" charset="0"/>
              </a:rPr>
              <a:t>1.</a:t>
            </a:r>
            <a:endParaRPr lang="pl-PL" sz="2800" dirty="0">
              <a:latin typeface="Bariol Bold" panose="02000506040000020003" pitchFamily="50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8840673" y="2033271"/>
            <a:ext cx="46358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2800" dirty="0" smtClean="0">
                <a:latin typeface="Bariol Bold" panose="02000506040000020003" pitchFamily="50" charset="0"/>
              </a:rPr>
              <a:t>2.</a:t>
            </a:r>
            <a:endParaRPr lang="pl-PL" sz="2800" dirty="0">
              <a:latin typeface="Bariol Bold" panose="02000506040000020003" pitchFamily="50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7010400" y="3095584"/>
            <a:ext cx="44884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2800" dirty="0" smtClean="0">
                <a:latin typeface="Bariol Bold" panose="02000506040000020003" pitchFamily="50" charset="0"/>
              </a:rPr>
              <a:t>3.</a:t>
            </a:r>
            <a:endParaRPr lang="pl-PL" sz="2800" dirty="0">
              <a:latin typeface="Bariol Bold" panose="02000506040000020003" pitchFamily="50" charset="0"/>
            </a:endParaRPr>
          </a:p>
        </p:txBody>
      </p:sp>
      <p:grpSp>
        <p:nvGrpSpPr>
          <p:cNvPr id="17" name="Group 16"/>
          <p:cNvGrpSpPr/>
          <p:nvPr/>
        </p:nvGrpSpPr>
        <p:grpSpPr>
          <a:xfrm>
            <a:off x="9217764" y="3941154"/>
            <a:ext cx="2212088" cy="1081618"/>
            <a:chOff x="9217764" y="4068827"/>
            <a:chExt cx="2212088" cy="1081618"/>
          </a:xfrm>
        </p:grpSpPr>
        <p:pic>
          <p:nvPicPr>
            <p:cNvPr id="14" name="Picture 13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217764" y="4068827"/>
              <a:ext cx="1080000" cy="1080000"/>
            </a:xfrm>
            <a:prstGeom prst="rect">
              <a:avLst/>
            </a:prstGeom>
          </p:spPr>
        </p:pic>
        <p:pic>
          <p:nvPicPr>
            <p:cNvPr id="15" name="Picture 14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349852" y="4070445"/>
              <a:ext cx="1080000" cy="1080000"/>
            </a:xfrm>
            <a:prstGeom prst="rect">
              <a:avLst/>
            </a:prstGeom>
          </p:spPr>
        </p:pic>
      </p:grpSp>
      <p:sp>
        <p:nvSpPr>
          <p:cNvPr id="21" name="TextBox 20"/>
          <p:cNvSpPr txBox="1"/>
          <p:nvPr/>
        </p:nvSpPr>
        <p:spPr>
          <a:xfrm>
            <a:off x="8840673" y="3917716"/>
            <a:ext cx="45602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2800" dirty="0" smtClean="0">
                <a:latin typeface="Bariol Bold" panose="02000506040000020003" pitchFamily="50" charset="0"/>
              </a:rPr>
              <a:t>4.</a:t>
            </a:r>
            <a:endParaRPr lang="pl-PL" sz="2800" dirty="0">
              <a:latin typeface="Bariol Bold" panose="02000506040000020003" pitchFamily="50" charset="0"/>
            </a:endParaRP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0894" y="4705458"/>
            <a:ext cx="1080000" cy="1080000"/>
          </a:xfrm>
          <a:prstGeom prst="rect">
            <a:avLst/>
          </a:prstGeom>
        </p:spPr>
      </p:pic>
      <p:sp>
        <p:nvSpPr>
          <p:cNvPr id="22" name="TextBox 21"/>
          <p:cNvSpPr txBox="1"/>
          <p:nvPr/>
        </p:nvSpPr>
        <p:spPr>
          <a:xfrm>
            <a:off x="7005743" y="4705065"/>
            <a:ext cx="45365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2800" dirty="0" smtClean="0">
                <a:latin typeface="Bariol Bold" panose="02000506040000020003" pitchFamily="50" charset="0"/>
              </a:rPr>
              <a:t>5.</a:t>
            </a:r>
            <a:endParaRPr lang="pl-PL" sz="2800" dirty="0">
              <a:latin typeface="Bariol Bold" panose="02000506040000020003" pitchFamily="50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7688" y="2066095"/>
            <a:ext cx="1080000" cy="1080000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7491" y="3139690"/>
            <a:ext cx="1080000" cy="1080000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0286" y="1667962"/>
            <a:ext cx="1080000" cy="10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062184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3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3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3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800"/>
                            </p:stCondLst>
                            <p:childTnLst>
                              <p:par>
                                <p:cTn id="1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3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800"/>
                            </p:stCondLst>
                            <p:childTnLst>
                              <p:par>
                                <p:cTn id="2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3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3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3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4100"/>
                            </p:stCondLst>
                            <p:childTnLst>
                              <p:par>
                                <p:cTn id="3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600"/>
                            </p:stCondLst>
                            <p:childTnLst>
                              <p:par>
                                <p:cTn id="37" presetID="22" presetClass="entr" presetSubtype="8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7100"/>
                            </p:stCondLst>
                            <p:childTnLst>
                              <p:par>
                                <p:cTn id="4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3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3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3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7400"/>
                            </p:stCondLst>
                            <p:childTnLst>
                              <p:par>
                                <p:cTn id="4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7900"/>
                            </p:stCondLst>
                            <p:childTnLst>
                              <p:par>
                                <p:cTn id="53" presetID="22" presetClass="entr" presetSubtype="8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0400"/>
                            </p:stCondLst>
                            <p:childTnLst>
                              <p:par>
                                <p:cTn id="5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3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3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3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0700"/>
                            </p:stCondLst>
                            <p:childTnLst>
                              <p:par>
                                <p:cTn id="6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3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3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3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1000"/>
                            </p:stCondLst>
                            <p:childTnLst>
                              <p:par>
                                <p:cTn id="69" presetID="22" presetClass="entr" presetSubtype="8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13500"/>
                            </p:stCondLst>
                            <p:childTnLst>
                              <p:par>
                                <p:cTn id="7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3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3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3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13800"/>
                            </p:stCondLst>
                            <p:childTnLst>
                              <p:par>
                                <p:cTn id="7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3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3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3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/>
      <p:bldP spid="20" grpId="0"/>
      <p:bldP spid="21" grpId="0"/>
      <p:bldP spid="2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-74428" y="283018"/>
            <a:ext cx="5199321" cy="903767"/>
          </a:xfrm>
          <a:prstGeom prst="rect">
            <a:avLst/>
          </a:prstGeom>
          <a:solidFill>
            <a:srgbClr val="FF3D23"/>
          </a:solidFill>
          <a:ln w="1016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329130" y="365125"/>
            <a:ext cx="11020425" cy="1325563"/>
          </a:xfrm>
        </p:spPr>
        <p:txBody>
          <a:bodyPr>
            <a:normAutofit fontScale="90000"/>
          </a:bodyPr>
          <a:lstStyle/>
          <a:p>
            <a:r>
              <a:rPr lang="pl-PL" sz="5800" b="1" i="1" dirty="0">
                <a:latin typeface="Bender" panose="02000503020000020004" pitchFamily="50" charset="-18"/>
              </a:rPr>
              <a:t>S</a:t>
            </a:r>
            <a:r>
              <a:rPr lang="en-US" sz="5800" b="1" i="1" dirty="0">
                <a:latin typeface="Bender" panose="02000503020000020004" pitchFamily="50" charset="-18"/>
              </a:rPr>
              <a:t>PINNAKER DF</a:t>
            </a:r>
            <a:r>
              <a:rPr lang="pl-PL" dirty="0" smtClean="0">
                <a:latin typeface="Bariol Regular" panose="02000506040000020003" pitchFamily="50" charset="0"/>
              </a:rPr>
              <a:t/>
            </a:r>
            <a:br>
              <a:rPr lang="pl-PL" dirty="0" smtClean="0">
                <a:latin typeface="Bariol Regular" panose="02000506040000020003" pitchFamily="50" charset="0"/>
              </a:rPr>
            </a:br>
            <a:endParaRPr lang="pl-PL" b="1" i="1" dirty="0">
              <a:latin typeface="Bender" panose="02000503020000020004" pitchFamily="50" charset="-18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29130" y="1290859"/>
            <a:ext cx="6011285" cy="47705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4000" dirty="0" smtClean="0">
                <a:latin typeface="Bariol Bold" panose="02000506040000020003" pitchFamily="50" charset="0"/>
              </a:rPr>
              <a:t>Overview:</a:t>
            </a:r>
            <a:endParaRPr lang="pl-PL" sz="4000" dirty="0" smtClean="0">
              <a:latin typeface="Bariol Bold" panose="02000506040000020003" pitchFamily="50" charset="0"/>
            </a:endParaRPr>
          </a:p>
          <a:p>
            <a:pPr marL="893763" lvl="1" indent="-436563">
              <a:buFont typeface="Arial" panose="020B0604020202020204" pitchFamily="34" charset="0"/>
              <a:buChar char="•"/>
            </a:pPr>
            <a:r>
              <a:rPr lang="en-US" sz="2800" dirty="0">
                <a:latin typeface="Bariol Bold" panose="02000506040000020003" pitchFamily="50" charset="0"/>
              </a:rPr>
              <a:t>Easy implementation in existing </a:t>
            </a:r>
            <a:r>
              <a:rPr lang="en-US" sz="2800" dirty="0" smtClean="0">
                <a:latin typeface="Bariol Bold" panose="02000506040000020003" pitchFamily="50" charset="0"/>
              </a:rPr>
              <a:t>stores</a:t>
            </a:r>
            <a:endParaRPr lang="pl-PL" sz="2800" dirty="0" smtClean="0">
              <a:latin typeface="Bariol Bold" panose="02000506040000020003" pitchFamily="50" charset="0"/>
            </a:endParaRPr>
          </a:p>
          <a:p>
            <a:pPr marL="893763" lvl="1" indent="-436563">
              <a:buFont typeface="Arial" panose="020B0604020202020204" pitchFamily="34" charset="0"/>
              <a:buChar char="•"/>
            </a:pPr>
            <a:r>
              <a:rPr lang="en-US" sz="2800" dirty="0" smtClean="0">
                <a:latin typeface="Bariol Bold" panose="02000506040000020003" pitchFamily="50" charset="0"/>
              </a:rPr>
              <a:t>No </a:t>
            </a:r>
            <a:r>
              <a:rPr lang="en-US" sz="2800" dirty="0">
                <a:latin typeface="Bariol Bold" panose="02000506040000020003" pitchFamily="50" charset="0"/>
              </a:rPr>
              <a:t>need for building a special Self-Checkout </a:t>
            </a:r>
            <a:r>
              <a:rPr lang="en-US" sz="2800" dirty="0" smtClean="0">
                <a:latin typeface="Bariol Bold" panose="02000506040000020003" pitchFamily="50" charset="0"/>
              </a:rPr>
              <a:t>Zone</a:t>
            </a:r>
            <a:endParaRPr lang="pl-PL" sz="2800" dirty="0" smtClean="0">
              <a:latin typeface="Bariol Bold" panose="02000506040000020003" pitchFamily="50" charset="0"/>
            </a:endParaRPr>
          </a:p>
          <a:p>
            <a:pPr marL="893763" lvl="1" indent="-436563">
              <a:buFont typeface="Arial" panose="020B0604020202020204" pitchFamily="34" charset="0"/>
              <a:buChar char="•"/>
            </a:pPr>
            <a:r>
              <a:rPr lang="pl-PL" sz="2800" dirty="0">
                <a:latin typeface="Bariol Bold" panose="02000506040000020003" pitchFamily="50" charset="0"/>
              </a:rPr>
              <a:t>Multiple configuration </a:t>
            </a:r>
            <a:r>
              <a:rPr lang="pl-PL" sz="2800" dirty="0" smtClean="0">
                <a:latin typeface="Bariol Bold" panose="02000506040000020003" pitchFamily="50" charset="0"/>
              </a:rPr>
              <a:t>options</a:t>
            </a:r>
            <a:endParaRPr lang="pl-PL" sz="2800" dirty="0">
              <a:latin typeface="Bariol Bold" panose="02000506040000020003" pitchFamily="50" charset="0"/>
            </a:endParaRPr>
          </a:p>
          <a:p>
            <a:pPr marL="893763" lvl="1" indent="-436563">
              <a:buFont typeface="Arial" panose="020B0604020202020204" pitchFamily="34" charset="0"/>
              <a:buChar char="•"/>
            </a:pPr>
            <a:r>
              <a:rPr lang="en-US" sz="2800" dirty="0" smtClean="0">
                <a:latin typeface="Bariol Bold" panose="02000506040000020003" pitchFamily="50" charset="0"/>
              </a:rPr>
              <a:t>Full </a:t>
            </a:r>
            <a:r>
              <a:rPr lang="en-US" sz="2800" dirty="0">
                <a:latin typeface="Bariol Bold" panose="02000506040000020003" pitchFamily="50" charset="0"/>
              </a:rPr>
              <a:t>management of the checkout </a:t>
            </a:r>
            <a:r>
              <a:rPr lang="en-US" sz="2800" dirty="0" smtClean="0">
                <a:latin typeface="Bariol Bold" panose="02000506040000020003" pitchFamily="50" charset="0"/>
              </a:rPr>
              <a:t>process</a:t>
            </a:r>
            <a:endParaRPr lang="pl-PL" sz="2800" dirty="0" smtClean="0">
              <a:latin typeface="Bariol Bold" panose="02000506040000020003" pitchFamily="50" charset="0"/>
            </a:endParaRPr>
          </a:p>
          <a:p>
            <a:pPr marL="893763" lvl="1" indent="-436563">
              <a:buFont typeface="Arial" panose="020B0604020202020204" pitchFamily="34" charset="0"/>
              <a:buChar char="•"/>
            </a:pPr>
            <a:r>
              <a:rPr lang="en-US" sz="2800" dirty="0" smtClean="0">
                <a:latin typeface="Bariol Bold" panose="02000506040000020003" pitchFamily="50" charset="0"/>
              </a:rPr>
              <a:t>Economically </a:t>
            </a:r>
            <a:r>
              <a:rPr lang="en-US" sz="2800" dirty="0">
                <a:latin typeface="Bariol Bold" panose="02000506040000020003" pitchFamily="50" charset="0"/>
              </a:rPr>
              <a:t>efficient solution</a:t>
            </a:r>
            <a:endParaRPr lang="pl-PL" sz="2800" dirty="0" smtClean="0">
              <a:latin typeface="Bariol Bold" panose="02000506040000020003" pitchFamily="50" charset="0"/>
            </a:endParaRPr>
          </a:p>
          <a:p>
            <a:endParaRPr lang="pl-PL" sz="4000" dirty="0" smtClean="0">
              <a:latin typeface="Bariol Bold" panose="02000506040000020003" pitchFamily="50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988" b="2988"/>
          <a:stretch/>
        </p:blipFill>
        <p:spPr>
          <a:xfrm>
            <a:off x="7356214" y="430016"/>
            <a:ext cx="4091557" cy="2425328"/>
          </a:xfrm>
          <a:prstGeom prst="rect">
            <a:avLst/>
          </a:prstGeom>
          <a:ln w="1016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81" b="2535"/>
          <a:stretch/>
        </p:blipFill>
        <p:spPr>
          <a:xfrm>
            <a:off x="7356214" y="2920235"/>
            <a:ext cx="4091557" cy="2993846"/>
          </a:xfrm>
          <a:prstGeom prst="rect">
            <a:avLst/>
          </a:prstGeom>
          <a:ln w="1016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</p:pic>
    </p:spTree>
    <p:extLst>
      <p:ext uri="{BB962C8B-B14F-4D97-AF65-F5344CB8AC3E}">
        <p14:creationId xmlns:p14="http://schemas.microsoft.com/office/powerpoint/2010/main" val="276198472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-74427" y="1314376"/>
            <a:ext cx="3551274" cy="903767"/>
          </a:xfrm>
          <a:prstGeom prst="rect">
            <a:avLst/>
          </a:prstGeom>
          <a:solidFill>
            <a:srgbClr val="FF3D23"/>
          </a:solidFill>
          <a:ln w="1016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81" y="-619868"/>
            <a:ext cx="4363028" cy="698110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329131" y="1411228"/>
            <a:ext cx="5766870" cy="1325563"/>
          </a:xfrm>
        </p:spPr>
        <p:txBody>
          <a:bodyPr>
            <a:normAutofit fontScale="90000"/>
          </a:bodyPr>
          <a:lstStyle/>
          <a:p>
            <a:r>
              <a:rPr lang="pl-PL" sz="6000" b="1" i="1" dirty="0" smtClean="0">
                <a:latin typeface="Bender" panose="02000503020000020004" pitchFamily="50" charset="-18"/>
              </a:rPr>
              <a:t>C</a:t>
            </a:r>
            <a:r>
              <a:rPr lang="pl-PL" sz="6000" b="1" i="1" dirty="0" smtClean="0">
                <a:latin typeface="Bender" panose="02000503020000020004" pitchFamily="50" charset="-18"/>
              </a:rPr>
              <a:t>ONTACT</a:t>
            </a:r>
            <a:r>
              <a:rPr lang="pl-PL" dirty="0" smtClean="0">
                <a:latin typeface="Bariol Regular" panose="02000506040000020003" pitchFamily="50" charset="0"/>
              </a:rPr>
              <a:t/>
            </a:r>
            <a:br>
              <a:rPr lang="pl-PL" dirty="0" smtClean="0">
                <a:latin typeface="Bariol Regular" panose="02000506040000020003" pitchFamily="50" charset="0"/>
              </a:rPr>
            </a:br>
            <a:endParaRPr lang="pl-PL" b="1" i="1" dirty="0">
              <a:latin typeface="Bender" panose="02000503020000020004" pitchFamily="50" charset="-18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29130" y="3429000"/>
            <a:ext cx="576687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dirty="0" smtClean="0">
                <a:latin typeface="Bariol Bold" panose="02000506040000020003" pitchFamily="50" charset="0"/>
              </a:rPr>
              <a:t>Hemitech….</a:t>
            </a:r>
            <a:endParaRPr lang="pl-PL" sz="2000" dirty="0">
              <a:latin typeface="Bariol Bold" panose="02000506040000020003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632568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7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5021</TotalTime>
  <Words>150</Words>
  <Application>Microsoft Office PowerPoint</Application>
  <PresentationFormat>Widescreen</PresentationFormat>
  <Paragraphs>28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6</vt:i4>
      </vt:variant>
    </vt:vector>
  </HeadingPairs>
  <TitlesOfParts>
    <vt:vector size="14" baseType="lpstr">
      <vt:lpstr>Arial</vt:lpstr>
      <vt:lpstr>Bariol Bold</vt:lpstr>
      <vt:lpstr>Bariol Regular</vt:lpstr>
      <vt:lpstr>Bender</vt:lpstr>
      <vt:lpstr>Calibri</vt:lpstr>
      <vt:lpstr>Calibri Light</vt:lpstr>
      <vt:lpstr>Office Theme</vt:lpstr>
      <vt:lpstr>1_Office Theme</vt:lpstr>
      <vt:lpstr>PowerPoint Presentation</vt:lpstr>
      <vt:lpstr>PowerPoint Presentation</vt:lpstr>
      <vt:lpstr>SPINNAKER DF </vt:lpstr>
      <vt:lpstr>SPINNAKER DF </vt:lpstr>
      <vt:lpstr>SPINNAKER DF </vt:lpstr>
      <vt:lpstr>CONTACT 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Beton</dc:creator>
  <cp:lastModifiedBy>Beton</cp:lastModifiedBy>
  <cp:revision>57</cp:revision>
  <dcterms:created xsi:type="dcterms:W3CDTF">2017-03-16T16:02:31Z</dcterms:created>
  <dcterms:modified xsi:type="dcterms:W3CDTF">2017-04-03T09:04:12Z</dcterms:modified>
</cp:coreProperties>
</file>