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8" r:id="rId3"/>
    <p:sldId id="257" r:id="rId4"/>
    <p:sldId id="265" r:id="rId5"/>
    <p:sldId id="261" r:id="rId6"/>
    <p:sldId id="263" r:id="rId7"/>
    <p:sldId id="264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3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100" d="100"/>
          <a:sy n="100" d="100"/>
        </p:scale>
        <p:origin x="-1176" y="-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4588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/>
              <a:t>2017-03-21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2206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/>
              <a:t>2017-03-21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4121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4986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>
                <a:solidFill>
                  <a:prstClr val="black"/>
                </a:solidFill>
              </a:rPr>
              <a:pPr/>
              <a:t>2017-03-21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269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>
                <a:solidFill>
                  <a:prstClr val="black"/>
                </a:solidFill>
              </a:rPr>
              <a:pPr/>
              <a:t>2017-03-21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823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>
                <a:solidFill>
                  <a:prstClr val="black"/>
                </a:solidFill>
              </a:rPr>
              <a:pPr/>
              <a:t>2017-03-21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3821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>
                <a:solidFill>
                  <a:prstClr val="black"/>
                </a:solidFill>
              </a:rPr>
              <a:pPr/>
              <a:t>2017-03-21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4037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>
                <a:solidFill>
                  <a:prstClr val="black"/>
                </a:solidFill>
              </a:rPr>
              <a:pPr/>
              <a:t>2017-03-21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7713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pl-PL" dirty="0" smtClean="0">
                <a:solidFill>
                  <a:prstClr val="black"/>
                </a:solidFill>
              </a:rPr>
              <a:t>Copyright MAGO &amp; Hemitech 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038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>
                <a:solidFill>
                  <a:prstClr val="black"/>
                </a:solidFill>
              </a:rPr>
              <a:pPr/>
              <a:t>2017-03-21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683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/>
              <a:t>2017-03-21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22280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>
                <a:solidFill>
                  <a:prstClr val="black"/>
                </a:solidFill>
              </a:rPr>
              <a:pPr/>
              <a:t>2017-03-21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2722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>
                <a:solidFill>
                  <a:prstClr val="black"/>
                </a:solidFill>
              </a:rPr>
              <a:pPr/>
              <a:t>2017-03-21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750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>
                <a:solidFill>
                  <a:prstClr val="black"/>
                </a:solidFill>
              </a:rPr>
              <a:pPr/>
              <a:t>2017-03-21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302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/>
              <a:t>2017-03-21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3038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/>
              <a:t>2017-03-21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8982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/>
              <a:t>2017-03-21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0615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/>
              <a:t>2017-03-21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5977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pl-PL" dirty="0" smtClean="0"/>
              <a:t>Copyright MAGO &amp; Hemitech 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1799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l-P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/>
              <a:t>2017-03-21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308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/>
              <a:t>2017-03-21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222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363" y="-1240665"/>
            <a:ext cx="12768942" cy="908754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493" y="-4867696"/>
            <a:ext cx="9881015" cy="1580962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122464" y="6311900"/>
            <a:ext cx="12426043" cy="750207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TextBox 9"/>
          <p:cNvSpPr txBox="1"/>
          <p:nvPr userDrawn="1"/>
        </p:nvSpPr>
        <p:spPr>
          <a:xfrm>
            <a:off x="383891" y="6457890"/>
            <a:ext cx="2010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000" dirty="0" smtClean="0">
                <a:solidFill>
                  <a:schemeClr val="bg1">
                    <a:lumMod val="75000"/>
                  </a:schemeClr>
                </a:solidFill>
                <a:latin typeface="Bariol Regular" panose="02000506040000020003" pitchFamily="50" charset="0"/>
              </a:rPr>
              <a:t>Copyright MAGO &amp; Hemitech 2017</a:t>
            </a:r>
          </a:p>
          <a:p>
            <a:endParaRPr lang="pl-PL" sz="1000" dirty="0">
              <a:solidFill>
                <a:schemeClr val="bg1">
                  <a:lumMod val="75000"/>
                </a:schemeClr>
              </a:solidFill>
              <a:latin typeface="Bariol Regular" panose="0200050604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737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025" y="-323850"/>
            <a:ext cx="13370478" cy="7520894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-383722" y="-565831"/>
            <a:ext cx="12858750" cy="7762875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089" y="-542478"/>
            <a:ext cx="12768942" cy="908754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122464" y="6311900"/>
            <a:ext cx="12426043" cy="750207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86614" y="6457890"/>
            <a:ext cx="2010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 smtClean="0">
                <a:solidFill>
                  <a:prstClr val="white">
                    <a:lumMod val="75000"/>
                  </a:prstClr>
                </a:solidFill>
                <a:latin typeface="Bariol Regular" panose="02000506040000020003" pitchFamily="50" charset="0"/>
              </a:rPr>
              <a:t>Copyright MAGO &amp; Hemitech 2017</a:t>
            </a:r>
          </a:p>
          <a:p>
            <a:endParaRPr lang="pl-PL" sz="1000" dirty="0">
              <a:solidFill>
                <a:prstClr val="white">
                  <a:lumMod val="75000"/>
                </a:prstClr>
              </a:solidFill>
              <a:latin typeface="Bariol Regular" panose="0200050604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13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79382" y="2275367"/>
            <a:ext cx="5433237" cy="2222205"/>
          </a:xfrm>
          <a:prstGeom prst="rect">
            <a:avLst/>
          </a:prstGeom>
          <a:solidFill>
            <a:srgbClr val="FF3D23"/>
          </a:solidFill>
          <a:ln w="1016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260" y="1257299"/>
            <a:ext cx="3225481" cy="5160963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524000" y="104140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i="1" dirty="0">
                <a:latin typeface="Bender" panose="02000503020000020004" pitchFamily="50" charset="-18"/>
              </a:rPr>
              <a:t>I</a:t>
            </a:r>
            <a:r>
              <a:rPr lang="pl-PL" b="1" i="1" dirty="0" smtClean="0">
                <a:latin typeface="Bender" panose="02000503020000020004" pitchFamily="50" charset="-18"/>
              </a:rPr>
              <a:t>-CART</a:t>
            </a:r>
            <a:endParaRPr lang="pl-PL" b="1" i="1" dirty="0">
              <a:latin typeface="Bender" panose="02000503020000020004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45135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2" b="9784"/>
          <a:stretch/>
        </p:blipFill>
        <p:spPr>
          <a:xfrm>
            <a:off x="8180287" y="384984"/>
            <a:ext cx="3602230" cy="5580000"/>
          </a:xfrm>
          <a:prstGeom prst="rect">
            <a:avLst/>
          </a:prstGeom>
          <a:ln w="1016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" t="20923" r="8578" b="172"/>
          <a:stretch/>
        </p:blipFill>
        <p:spPr>
          <a:xfrm>
            <a:off x="411713" y="382798"/>
            <a:ext cx="3600000" cy="5578731"/>
          </a:xfrm>
          <a:prstGeom prst="rect">
            <a:avLst/>
          </a:prstGeom>
          <a:ln w="1016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0" t="20476" b="1352"/>
          <a:stretch/>
        </p:blipFill>
        <p:spPr>
          <a:xfrm>
            <a:off x="4296000" y="382798"/>
            <a:ext cx="3600000" cy="5578731"/>
          </a:xfrm>
          <a:prstGeom prst="rect">
            <a:avLst/>
          </a:prstGeom>
          <a:ln w="1016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41944059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74428" y="283018"/>
            <a:ext cx="3131953" cy="903767"/>
          </a:xfrm>
          <a:prstGeom prst="rect">
            <a:avLst/>
          </a:prstGeom>
          <a:solidFill>
            <a:srgbClr val="FF3D23"/>
          </a:solidFill>
          <a:ln w="1016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29130" y="365125"/>
            <a:ext cx="11020425" cy="1325563"/>
          </a:xfrm>
        </p:spPr>
        <p:txBody>
          <a:bodyPr>
            <a:normAutofit fontScale="90000"/>
          </a:bodyPr>
          <a:lstStyle/>
          <a:p>
            <a:r>
              <a:rPr lang="pl-PL" sz="6000" b="1" i="1" dirty="0">
                <a:latin typeface="Bender" panose="02000503020000020004" pitchFamily="50" charset="-18"/>
              </a:rPr>
              <a:t>I</a:t>
            </a:r>
            <a:r>
              <a:rPr lang="pl-PL" sz="6000" b="1" i="1" dirty="0" smtClean="0">
                <a:latin typeface="Bender" panose="02000503020000020004" pitchFamily="50" charset="-18"/>
              </a:rPr>
              <a:t>-CART</a:t>
            </a:r>
            <a:r>
              <a:rPr lang="pl-PL" dirty="0" smtClean="0">
                <a:latin typeface="Bariol Regular" panose="02000506040000020003" pitchFamily="50" charset="0"/>
              </a:rPr>
              <a:t/>
            </a:r>
            <a:br>
              <a:rPr lang="pl-PL" dirty="0" smtClean="0">
                <a:latin typeface="Bariol Regular" panose="02000506040000020003" pitchFamily="50" charset="0"/>
              </a:rPr>
            </a:br>
            <a:endParaRPr lang="pl-PL" b="1" i="1" dirty="0">
              <a:latin typeface="Bender" panose="02000503020000020004" pitchFamily="50" charset="-1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9130" y="1290859"/>
            <a:ext cx="1152149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smtClean="0">
                <a:latin typeface="Bariol Bold" panose="02000506040000020003" pitchFamily="50" charset="0"/>
              </a:rPr>
              <a:t>Korzyści:</a:t>
            </a:r>
          </a:p>
          <a:p>
            <a:pPr marL="714375" lvl="1" indent="-257175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612000" algn="l"/>
              </a:tabLst>
            </a:pPr>
            <a:r>
              <a:rPr lang="pl-PL" sz="2400" dirty="0">
                <a:latin typeface="Bariol Bold" panose="02000506040000020003" pitchFamily="50" charset="0"/>
              </a:rPr>
              <a:t>Mobilność i samoobsługa użytkownika / </a:t>
            </a:r>
            <a:r>
              <a:rPr lang="pl-PL" sz="2400" dirty="0" smtClean="0">
                <a:latin typeface="Bariol Bold" panose="02000506040000020003" pitchFamily="50" charset="0"/>
              </a:rPr>
              <a:t>klienta</a:t>
            </a:r>
          </a:p>
          <a:p>
            <a:pPr marL="714375" lvl="1" indent="-257175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612000" algn="l"/>
              </a:tabLst>
            </a:pPr>
            <a:r>
              <a:rPr lang="pl-PL" sz="2400" dirty="0">
                <a:latin typeface="Bariol Bold" panose="02000506040000020003" pitchFamily="50" charset="0"/>
              </a:rPr>
              <a:t>Samodzielne skanowanie </a:t>
            </a:r>
            <a:r>
              <a:rPr lang="pl-PL" sz="2400" dirty="0" smtClean="0">
                <a:latin typeface="Bariol Bold" panose="02000506040000020003" pitchFamily="50" charset="0"/>
              </a:rPr>
              <a:t>produktów</a:t>
            </a:r>
            <a:r>
              <a:rPr lang="pl-PL" sz="2400" dirty="0" smtClean="0">
                <a:latin typeface="Bariol Bold" panose="02000506040000020003" pitchFamily="50" charset="0"/>
              </a:rPr>
              <a:t> </a:t>
            </a:r>
            <a:endParaRPr lang="pl-PL" sz="2400" dirty="0" smtClean="0">
              <a:latin typeface="Bariol Bold" panose="02000506040000020003" pitchFamily="50" charset="0"/>
            </a:endParaRPr>
          </a:p>
          <a:p>
            <a:pPr marL="714375" lvl="1" indent="-257175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612000" algn="l"/>
              </a:tabLst>
            </a:pPr>
            <a:r>
              <a:rPr lang="pl-PL" sz="2400" dirty="0">
                <a:latin typeface="Bariol Bold" panose="02000506040000020003" pitchFamily="50" charset="0"/>
              </a:rPr>
              <a:t>Wyszczególniona lista zakupów uwzględniająca ceny jedn. oraz podsumowanie </a:t>
            </a:r>
            <a:r>
              <a:rPr lang="pl-PL" sz="2400" dirty="0" smtClean="0">
                <a:latin typeface="Bariol Bold" panose="02000506040000020003" pitchFamily="50" charset="0"/>
              </a:rPr>
              <a:t>płatności</a:t>
            </a:r>
            <a:endParaRPr lang="pl-PL" sz="2400" dirty="0" smtClean="0">
              <a:latin typeface="Bariol Bold" panose="02000506040000020003" pitchFamily="50" charset="0"/>
            </a:endParaRPr>
          </a:p>
          <a:p>
            <a:pPr marL="714375" lvl="1" indent="-257175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612000" algn="l"/>
              </a:tabLst>
            </a:pPr>
            <a:r>
              <a:rPr lang="pl-PL" sz="2400" dirty="0">
                <a:latin typeface="Bariol Bold" panose="02000506040000020003" pitchFamily="50" charset="0"/>
              </a:rPr>
              <a:t>Funkcja: </a:t>
            </a:r>
            <a:r>
              <a:rPr lang="en-US" sz="2400" dirty="0">
                <a:latin typeface="Bariol Bold" panose="02000506040000020003" pitchFamily="50" charset="0"/>
              </a:rPr>
              <a:t>price </a:t>
            </a:r>
            <a:r>
              <a:rPr lang="en-US" sz="2400" dirty="0" smtClean="0">
                <a:latin typeface="Bariol Bold" panose="02000506040000020003" pitchFamily="50" charset="0"/>
              </a:rPr>
              <a:t>checker</a:t>
            </a:r>
            <a:endParaRPr lang="pl-PL" sz="2400" dirty="0" smtClean="0">
              <a:latin typeface="Bariol Bold" panose="02000506040000020003" pitchFamily="50" charset="0"/>
            </a:endParaRPr>
          </a:p>
          <a:p>
            <a:pPr marL="714375" lvl="1" indent="-257175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612000" algn="l"/>
              </a:tabLst>
            </a:pPr>
            <a:r>
              <a:rPr lang="pl-PL" sz="2400" dirty="0">
                <a:latin typeface="Bariol Bold" panose="02000506040000020003" pitchFamily="50" charset="0"/>
              </a:rPr>
              <a:t>Wyszukiwarka produktów po </a:t>
            </a:r>
            <a:r>
              <a:rPr lang="pl-PL" sz="2400" dirty="0" smtClean="0">
                <a:latin typeface="Bariol Bold" panose="02000506040000020003" pitchFamily="50" charset="0"/>
              </a:rPr>
              <a:t>nazwie</a:t>
            </a:r>
            <a:endParaRPr lang="pl-PL" sz="2400" dirty="0" smtClean="0">
              <a:latin typeface="Bariol Bold" panose="02000506040000020003" pitchFamily="50" charset="0"/>
            </a:endParaRPr>
          </a:p>
          <a:p>
            <a:pPr marL="714375" lvl="1" indent="-257175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612000" algn="l"/>
              </a:tabLst>
            </a:pPr>
            <a:r>
              <a:rPr lang="pl-PL" sz="2400" dirty="0">
                <a:latin typeface="Bariol Bold" panose="02000506040000020003" pitchFamily="50" charset="0"/>
              </a:rPr>
              <a:t>Szybka płatność (kartą, gotówką) w strefie </a:t>
            </a:r>
            <a:r>
              <a:rPr lang="pl-PL" sz="2400" dirty="0" smtClean="0">
                <a:latin typeface="Bariol Bold" panose="02000506040000020003" pitchFamily="50" charset="0"/>
              </a:rPr>
              <a:t>Daisy</a:t>
            </a:r>
          </a:p>
          <a:p>
            <a:pPr marL="714375" lvl="1" indent="-257175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612000" algn="l"/>
              </a:tabLst>
            </a:pPr>
            <a:r>
              <a:rPr lang="pl-PL" sz="2400" dirty="0">
                <a:latin typeface="Bariol Bold" panose="02000506040000020003" pitchFamily="50" charset="0"/>
              </a:rPr>
              <a:t>Przyspieszenie  procesu obsługi </a:t>
            </a:r>
            <a:r>
              <a:rPr lang="pl-PL" sz="2400" dirty="0" smtClean="0">
                <a:latin typeface="Bariol Bold" panose="02000506040000020003" pitchFamily="50" charset="0"/>
              </a:rPr>
              <a:t>klienta</a:t>
            </a:r>
          </a:p>
          <a:p>
            <a:pPr marL="714375" lvl="1" indent="-257175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612000" algn="l"/>
              </a:tabLst>
            </a:pPr>
            <a:r>
              <a:rPr lang="pl-PL" sz="2400" dirty="0">
                <a:latin typeface="Bariol Bold" panose="02000506040000020003" pitchFamily="50" charset="0"/>
              </a:rPr>
              <a:t>Rozwój nowych technologii</a:t>
            </a:r>
            <a:endParaRPr lang="pl-PL" sz="2400" dirty="0">
              <a:latin typeface="Bariol Bold" panose="0200050604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6881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1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8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2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9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191500"/>
            <a:ext cx="4123426" cy="41234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667" y="6524771"/>
            <a:ext cx="3976777" cy="397677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9130" y="1290859"/>
            <a:ext cx="7331303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>
                <a:latin typeface="Bariol Bold" panose="02000506040000020003" pitchFamily="50" charset="0"/>
              </a:rPr>
              <a:t>Model działania</a:t>
            </a:r>
            <a:r>
              <a:rPr lang="pl-PL" sz="4000" dirty="0" smtClean="0">
                <a:latin typeface="Bariol Bold" panose="02000506040000020003" pitchFamily="50" charset="0"/>
              </a:rPr>
              <a:t>:</a:t>
            </a:r>
          </a:p>
          <a:p>
            <a:pPr marL="895350" lvl="1" indent="-438150" defTabSz="540000">
              <a:spcBef>
                <a:spcPts val="600"/>
              </a:spcBef>
              <a:buFont typeface="+mj-lt"/>
              <a:buAutoNum type="arabicPeriod"/>
            </a:pPr>
            <a:r>
              <a:rPr lang="pl-PL" sz="2000" dirty="0">
                <a:latin typeface="Bariol Bold" panose="02000506040000020003" pitchFamily="50" charset="0"/>
              </a:rPr>
              <a:t>Rozpoczęcie zakupów poprzez uruchomienie </a:t>
            </a:r>
            <a:r>
              <a:rPr lang="pl-PL" sz="2000" dirty="0" smtClean="0">
                <a:latin typeface="Bariol Bold" panose="02000506040000020003" pitchFamily="50" charset="0"/>
              </a:rPr>
              <a:t>aplikacji</a:t>
            </a:r>
          </a:p>
          <a:p>
            <a:pPr marL="895350" lvl="1" indent="-438150" defTabSz="540000">
              <a:spcBef>
                <a:spcPts val="600"/>
              </a:spcBef>
              <a:buFont typeface="+mj-lt"/>
              <a:buAutoNum type="arabicPeriod"/>
            </a:pPr>
            <a:r>
              <a:rPr lang="pl-PL" sz="2000" dirty="0">
                <a:latin typeface="Bariol Bold" panose="02000506040000020003" pitchFamily="50" charset="0"/>
              </a:rPr>
              <a:t>Skanowanie produktów po kodzie </a:t>
            </a:r>
            <a:r>
              <a:rPr lang="pl-PL" sz="2000" dirty="0" smtClean="0">
                <a:latin typeface="Bariol Bold" panose="02000506040000020003" pitchFamily="50" charset="0"/>
              </a:rPr>
              <a:t>EAN</a:t>
            </a:r>
            <a:endParaRPr lang="pl-PL" sz="2000" dirty="0" smtClean="0">
              <a:latin typeface="Bariol Bold" panose="02000506040000020003" pitchFamily="50" charset="0"/>
            </a:endParaRPr>
          </a:p>
          <a:p>
            <a:pPr marL="895350" lvl="1" indent="-438150" defTabSz="540000">
              <a:spcBef>
                <a:spcPts val="600"/>
              </a:spcBef>
              <a:buFont typeface="+mj-lt"/>
              <a:buAutoNum type="arabicPeriod"/>
            </a:pPr>
            <a:r>
              <a:rPr lang="pl-PL" sz="2000" dirty="0">
                <a:latin typeface="Bariol Bold" panose="02000506040000020003" pitchFamily="50" charset="0"/>
              </a:rPr>
              <a:t>Tworzenie się listy produktów z podsumowaniem </a:t>
            </a:r>
            <a:r>
              <a:rPr lang="pl-PL" sz="2000" dirty="0" smtClean="0">
                <a:latin typeface="Bariol Bold" panose="02000506040000020003" pitchFamily="50" charset="0"/>
              </a:rPr>
              <a:t>płatności</a:t>
            </a:r>
            <a:endParaRPr lang="pl-PL" sz="2000" dirty="0" smtClean="0">
              <a:latin typeface="Bariol Bold" panose="02000506040000020003" pitchFamily="50" charset="0"/>
            </a:endParaRPr>
          </a:p>
          <a:p>
            <a:pPr marL="895350" lvl="1" indent="-438150" defTabSz="540000">
              <a:spcBef>
                <a:spcPts val="600"/>
              </a:spcBef>
              <a:buFont typeface="+mj-lt"/>
              <a:buAutoNum type="arabicPeriod"/>
            </a:pPr>
            <a:r>
              <a:rPr lang="pl-PL" sz="2000" dirty="0">
                <a:latin typeface="Bariol Bold" panose="02000506040000020003" pitchFamily="50" charset="0"/>
              </a:rPr>
              <a:t>Koniec zakupów - udanie się do strefy Daisy (strefa </a:t>
            </a:r>
            <a:r>
              <a:rPr lang="pl-PL" sz="2000" dirty="0" smtClean="0">
                <a:latin typeface="Bariol Bold" panose="02000506040000020003" pitchFamily="50" charset="0"/>
              </a:rPr>
              <a:t>płatności)</a:t>
            </a:r>
          </a:p>
          <a:p>
            <a:pPr marL="895350" lvl="1" indent="-438150" defTabSz="540000">
              <a:spcBef>
                <a:spcPts val="600"/>
              </a:spcBef>
              <a:buFont typeface="+mj-lt"/>
              <a:buAutoNum type="arabicPeriod"/>
            </a:pPr>
            <a:r>
              <a:rPr lang="pl-PL" sz="2000" dirty="0">
                <a:latin typeface="Bariol Bold" panose="02000506040000020003" pitchFamily="50" charset="0"/>
              </a:rPr>
              <a:t>Sparowanie urządzeń I-Cart z self cheeckout’em Daisy poprzez wprowadzenie indywidualnego </a:t>
            </a:r>
            <a:r>
              <a:rPr lang="pl-PL" sz="2000" dirty="0" smtClean="0">
                <a:latin typeface="Bariol Bold" panose="02000506040000020003" pitchFamily="50" charset="0"/>
              </a:rPr>
              <a:t>kodu</a:t>
            </a:r>
          </a:p>
          <a:p>
            <a:pPr marL="895350" lvl="1" indent="-438150" defTabSz="540000">
              <a:spcBef>
                <a:spcPts val="600"/>
              </a:spcBef>
              <a:buFont typeface="+mj-lt"/>
              <a:buAutoNum type="arabicPeriod"/>
            </a:pPr>
            <a:r>
              <a:rPr lang="pl-PL" sz="2000" dirty="0">
                <a:latin typeface="Bariol Bold" panose="02000506040000020003" pitchFamily="50" charset="0"/>
              </a:rPr>
              <a:t>Synchronizacja danych między I-Cart a Daisy poprzez komunikację </a:t>
            </a:r>
            <a:r>
              <a:rPr lang="pl-PL" sz="2000" dirty="0" smtClean="0">
                <a:latin typeface="Bariol Bold" panose="02000506040000020003" pitchFamily="50" charset="0"/>
              </a:rPr>
              <a:t>Wi-Fi</a:t>
            </a:r>
            <a:endParaRPr lang="pl-PL" sz="2000" dirty="0" smtClean="0">
              <a:latin typeface="Bariol Bold" panose="02000506040000020003" pitchFamily="50" charset="0"/>
            </a:endParaRPr>
          </a:p>
          <a:p>
            <a:pPr marL="895350" lvl="1" indent="-438150">
              <a:spcBef>
                <a:spcPts val="600"/>
              </a:spcBef>
              <a:buFont typeface="+mj-lt"/>
              <a:buAutoNum type="arabicPeriod"/>
            </a:pPr>
            <a:r>
              <a:rPr lang="pl-PL" sz="2000" dirty="0">
                <a:latin typeface="Bariol Bold" panose="02000506040000020003" pitchFamily="50" charset="0"/>
              </a:rPr>
              <a:t>Płatność kartą lub gotówką</a:t>
            </a:r>
            <a:endParaRPr lang="pl-PL" sz="2000" dirty="0" smtClean="0">
              <a:latin typeface="Bariol Bold" panose="02000506040000020003" pitchFamily="50" charset="0"/>
            </a:endParaRPr>
          </a:p>
          <a:p>
            <a:pPr marL="895350" lvl="1" indent="-438150">
              <a:spcBef>
                <a:spcPts val="600"/>
              </a:spcBef>
              <a:buFont typeface="+mj-lt"/>
              <a:buAutoNum type="arabicPeriod"/>
            </a:pPr>
            <a:r>
              <a:rPr lang="pl-PL" sz="2000" dirty="0">
                <a:latin typeface="Bariol Bold" panose="02000506040000020003" pitchFamily="50" charset="0"/>
              </a:rPr>
              <a:t>Wydruk paragonu z kodem QR, który po zeskanowaniu upoważnia użytkownika </a:t>
            </a:r>
            <a:r>
              <a:rPr lang="pl-PL" sz="2000" dirty="0" smtClean="0">
                <a:latin typeface="Bariol Bold" panose="02000506040000020003" pitchFamily="50" charset="0"/>
              </a:rPr>
              <a:t>do opuszczenia </a:t>
            </a:r>
            <a:r>
              <a:rPr lang="pl-PL" sz="2000" dirty="0">
                <a:latin typeface="Bariol Bold" panose="02000506040000020003" pitchFamily="50" charset="0"/>
              </a:rPr>
              <a:t>strefy </a:t>
            </a:r>
            <a:r>
              <a:rPr lang="pl-PL" sz="2000" dirty="0" smtClean="0">
                <a:latin typeface="Bariol Bold" panose="02000506040000020003" pitchFamily="50" charset="0"/>
              </a:rPr>
              <a:t>Daisy</a:t>
            </a:r>
          </a:p>
          <a:p>
            <a:pPr lvl="1">
              <a:spcBef>
                <a:spcPts val="600"/>
              </a:spcBef>
            </a:pPr>
            <a:endParaRPr lang="pl-PL" sz="2800" dirty="0" smtClean="0">
              <a:latin typeface="Bariol Bold" panose="02000506040000020003" pitchFamily="50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-74428" y="283018"/>
            <a:ext cx="3131953" cy="903767"/>
          </a:xfrm>
          <a:prstGeom prst="rect">
            <a:avLst/>
          </a:prstGeom>
          <a:solidFill>
            <a:srgbClr val="FF3D23"/>
          </a:solidFill>
          <a:ln w="1016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29130" y="365125"/>
            <a:ext cx="11020425" cy="1325563"/>
          </a:xfrm>
        </p:spPr>
        <p:txBody>
          <a:bodyPr>
            <a:normAutofit fontScale="90000"/>
          </a:bodyPr>
          <a:lstStyle/>
          <a:p>
            <a:r>
              <a:rPr lang="pl-PL" sz="6000" b="1" i="1" dirty="0" smtClean="0">
                <a:latin typeface="Bender" panose="02000503020000020004" pitchFamily="50" charset="-18"/>
              </a:rPr>
              <a:t>I-CART</a:t>
            </a:r>
            <a:r>
              <a:rPr lang="pl-PL" dirty="0" smtClean="0">
                <a:latin typeface="Bariol Regular" panose="02000506040000020003" pitchFamily="50" charset="0"/>
              </a:rPr>
              <a:t/>
            </a:r>
            <a:br>
              <a:rPr lang="pl-PL" dirty="0" smtClean="0">
                <a:latin typeface="Bariol Regular" panose="02000506040000020003" pitchFamily="50" charset="0"/>
              </a:rPr>
            </a:br>
            <a:endParaRPr lang="pl-PL" b="1" i="1" dirty="0">
              <a:latin typeface="Bender" panose="02000503020000020004" pitchFamily="50" charset="-1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739" y="4069485"/>
            <a:ext cx="900000" cy="90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117" y="1112421"/>
            <a:ext cx="900000" cy="90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739" y="1649967"/>
            <a:ext cx="900000" cy="90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525" y="8939284"/>
            <a:ext cx="1080000" cy="10800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8651050" y="4616311"/>
            <a:ext cx="1801234" cy="900122"/>
            <a:chOff x="9729555" y="4402921"/>
            <a:chExt cx="1801234" cy="90012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9555" y="4403043"/>
              <a:ext cx="900000" cy="9000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30789" y="4402921"/>
              <a:ext cx="900000" cy="900000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739" y="2861131"/>
            <a:ext cx="900000" cy="90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739" y="5277839"/>
            <a:ext cx="900000" cy="900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117" y="2279715"/>
            <a:ext cx="900000" cy="900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117" y="3449265"/>
            <a:ext cx="900000" cy="90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826724" y="1090804"/>
            <a:ext cx="3234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sz="2000" dirty="0" smtClean="0">
                <a:latin typeface="Bariol Bold" panose="02000506040000020003" pitchFamily="50" charset="0"/>
              </a:rPr>
              <a:t>1.</a:t>
            </a:r>
            <a:endParaRPr lang="pl-PL" sz="2000" dirty="0">
              <a:latin typeface="Bariol Bold" panose="02000506040000020003" pitchFamily="50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493531" y="1637510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sz="2000" dirty="0" smtClean="0">
                <a:latin typeface="Bariol Bold" panose="02000506040000020003" pitchFamily="50" charset="0"/>
              </a:rPr>
              <a:t>2.</a:t>
            </a:r>
            <a:endParaRPr lang="pl-PL" sz="2000" dirty="0">
              <a:latin typeface="Bariol Bold" panose="02000506040000020003" pitchFamily="50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498019" y="2886575"/>
            <a:ext cx="3789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sz="2000" dirty="0" smtClean="0">
                <a:latin typeface="Bariol Bold" panose="02000506040000020003" pitchFamily="50" charset="0"/>
              </a:rPr>
              <a:t>4.</a:t>
            </a:r>
            <a:endParaRPr lang="pl-PL" sz="2000" dirty="0">
              <a:latin typeface="Bariol Bold" panose="02000506040000020003" pitchFamily="50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501866" y="4044875"/>
            <a:ext cx="3751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sz="2000" dirty="0" smtClean="0">
                <a:latin typeface="Bariol Bold" panose="02000506040000020003" pitchFamily="50" charset="0"/>
              </a:rPr>
              <a:t>6.</a:t>
            </a:r>
            <a:endParaRPr lang="pl-PL" sz="2000" dirty="0">
              <a:latin typeface="Bariol Bold" panose="02000506040000020003" pitchFamily="50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501255" y="5253268"/>
            <a:ext cx="377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sz="2000" dirty="0" smtClean="0">
                <a:latin typeface="Bariol Bold" panose="02000506040000020003" pitchFamily="50" charset="0"/>
              </a:rPr>
              <a:t>8.</a:t>
            </a:r>
            <a:endParaRPr lang="pl-PL" sz="2000" dirty="0">
              <a:latin typeface="Bariol Bold" panose="02000506040000020003" pitchFamily="50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776390" y="2279589"/>
            <a:ext cx="373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sz="2000" dirty="0" smtClean="0">
                <a:latin typeface="Bariol Bold" panose="02000506040000020003" pitchFamily="50" charset="0"/>
              </a:rPr>
              <a:t>3.</a:t>
            </a:r>
            <a:endParaRPr lang="pl-PL" sz="2000" dirty="0">
              <a:latin typeface="Bariol Bold" panose="02000506040000020003" pitchFamily="50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773184" y="3427652"/>
            <a:ext cx="377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sz="2000" dirty="0" smtClean="0">
                <a:latin typeface="Bariol Bold" panose="02000506040000020003" pitchFamily="50" charset="0"/>
              </a:rPr>
              <a:t>5.</a:t>
            </a:r>
            <a:endParaRPr lang="pl-PL" sz="2000" dirty="0">
              <a:latin typeface="Bariol Bold" panose="02000506040000020003" pitchFamily="50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361147" y="4600409"/>
            <a:ext cx="3491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sz="2000" dirty="0" smtClean="0">
                <a:latin typeface="Bariol Bold" panose="02000506040000020003" pitchFamily="50" charset="0"/>
              </a:rPr>
              <a:t>7.</a:t>
            </a:r>
            <a:endParaRPr lang="pl-PL" sz="2000" dirty="0">
              <a:latin typeface="Bariol Bold" panose="0200050604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6218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6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9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7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3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8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1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4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8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1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6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29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32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47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300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6800"/>
                            </p:stCondLst>
                            <p:childTnLst>
                              <p:par>
                                <p:cTn id="1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7100"/>
                            </p:stCondLst>
                            <p:childTnLst>
                              <p:par>
                                <p:cTn id="1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1" grpId="0"/>
      <p:bldP spid="22" grpId="0"/>
      <p:bldP spid="2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29130" y="1290859"/>
            <a:ext cx="570547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smtClean="0">
                <a:latin typeface="Bariol Bold" panose="02000506040000020003" pitchFamily="50" charset="0"/>
              </a:rPr>
              <a:t>Podsumowanie:</a:t>
            </a:r>
          </a:p>
          <a:p>
            <a:pPr marL="893763" lvl="1" indent="-436563">
              <a:buFont typeface="Arial" panose="020B0604020202020204" pitchFamily="34" charset="0"/>
              <a:buChar char="•"/>
            </a:pPr>
            <a:r>
              <a:rPr lang="pl-PL" sz="3200" dirty="0">
                <a:latin typeface="Bariol Bold" panose="02000506040000020003" pitchFamily="50" charset="0"/>
              </a:rPr>
              <a:t>Wiele możliwości </a:t>
            </a:r>
            <a:r>
              <a:rPr lang="pl-PL" sz="3200" dirty="0" smtClean="0">
                <a:latin typeface="Bariol Bold" panose="02000506040000020003" pitchFamily="50" charset="0"/>
              </a:rPr>
              <a:t>konfiguracji </a:t>
            </a:r>
          </a:p>
          <a:p>
            <a:pPr marL="893763" lvl="1" indent="-436563">
              <a:buFont typeface="Arial" panose="020B0604020202020204" pitchFamily="34" charset="0"/>
              <a:buChar char="•"/>
            </a:pPr>
            <a:r>
              <a:rPr lang="pl-PL" sz="3200" dirty="0" smtClean="0">
                <a:latin typeface="Bariol Bold" panose="02000506040000020003" pitchFamily="50" charset="0"/>
              </a:rPr>
              <a:t>Obsługa </a:t>
            </a:r>
            <a:r>
              <a:rPr lang="pl-PL" sz="3200" dirty="0">
                <a:latin typeface="Bariol Bold" panose="02000506040000020003" pitchFamily="50" charset="0"/>
              </a:rPr>
              <a:t>strefy checkout od skanowania, poprzez płatność, aż do wyjścia klienta ze </a:t>
            </a:r>
            <a:r>
              <a:rPr lang="pl-PL" sz="3200" dirty="0" smtClean="0">
                <a:latin typeface="Bariol Bold" panose="02000506040000020003" pitchFamily="50" charset="0"/>
              </a:rPr>
              <a:t>sklepu</a:t>
            </a:r>
          </a:p>
          <a:p>
            <a:pPr marL="893763" lvl="1" indent="-436563">
              <a:buFont typeface="Arial" panose="020B0604020202020204" pitchFamily="34" charset="0"/>
              <a:buChar char="•"/>
            </a:pPr>
            <a:r>
              <a:rPr lang="pl-PL" sz="3200" dirty="0">
                <a:latin typeface="Bariol Bold" panose="02000506040000020003" pitchFamily="50" charset="0"/>
              </a:rPr>
              <a:t>Rozwiązanie zoptymalizowane kosztowo</a:t>
            </a:r>
            <a:endParaRPr lang="pl-PL" sz="3200" dirty="0" smtClean="0">
              <a:latin typeface="Bariol Bold" panose="02000506040000020003" pitchFamily="50" charset="0"/>
            </a:endParaRPr>
          </a:p>
          <a:p>
            <a:endParaRPr lang="pl-PL" sz="4000" dirty="0" smtClean="0">
              <a:latin typeface="Bariol Bold" panose="02000506040000020003" pitchFamily="50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74428" y="283018"/>
            <a:ext cx="3131953" cy="903767"/>
          </a:xfrm>
          <a:prstGeom prst="rect">
            <a:avLst/>
          </a:prstGeom>
          <a:solidFill>
            <a:srgbClr val="FF3D23"/>
          </a:solidFill>
          <a:ln w="1016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29130" y="365125"/>
            <a:ext cx="11020425" cy="1325563"/>
          </a:xfrm>
        </p:spPr>
        <p:txBody>
          <a:bodyPr>
            <a:normAutofit fontScale="90000"/>
          </a:bodyPr>
          <a:lstStyle/>
          <a:p>
            <a:r>
              <a:rPr lang="pl-PL" sz="6000" b="1" i="1" dirty="0" smtClean="0">
                <a:latin typeface="Bender" panose="02000503020000020004" pitchFamily="50" charset="-18"/>
              </a:rPr>
              <a:t>I-CART</a:t>
            </a:r>
            <a:r>
              <a:rPr lang="pl-PL" dirty="0" smtClean="0">
                <a:latin typeface="Bariol Regular" panose="02000506040000020003" pitchFamily="50" charset="0"/>
              </a:rPr>
              <a:t/>
            </a:r>
            <a:br>
              <a:rPr lang="pl-PL" dirty="0" smtClean="0">
                <a:latin typeface="Bariol Regular" panose="02000506040000020003" pitchFamily="50" charset="0"/>
              </a:rPr>
            </a:br>
            <a:endParaRPr lang="pl-PL" b="1" i="1" dirty="0">
              <a:latin typeface="Bender" panose="02000503020000020004" pitchFamily="50" charset="-1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" t="11464" r="424" b="15668"/>
          <a:stretch/>
        </p:blipFill>
        <p:spPr>
          <a:xfrm>
            <a:off x="7305675" y="279970"/>
            <a:ext cx="4209313" cy="5625530"/>
          </a:xfrm>
          <a:prstGeom prst="rect">
            <a:avLst/>
          </a:prstGeom>
          <a:ln w="1016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7619847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74427" y="1314376"/>
            <a:ext cx="3551274" cy="903767"/>
          </a:xfrm>
          <a:prstGeom prst="rect">
            <a:avLst/>
          </a:prstGeom>
          <a:solidFill>
            <a:srgbClr val="FF3D23"/>
          </a:solidFill>
          <a:ln w="1016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1" y="-619868"/>
            <a:ext cx="4363028" cy="69811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29131" y="1411228"/>
            <a:ext cx="5766870" cy="1325563"/>
          </a:xfrm>
        </p:spPr>
        <p:txBody>
          <a:bodyPr>
            <a:normAutofit fontScale="90000"/>
          </a:bodyPr>
          <a:lstStyle/>
          <a:p>
            <a:r>
              <a:rPr lang="pl-PL" sz="6000" b="1" i="1" dirty="0" smtClean="0">
                <a:latin typeface="Bender" panose="02000503020000020004" pitchFamily="50" charset="-18"/>
              </a:rPr>
              <a:t>KONTAKT</a:t>
            </a:r>
            <a:r>
              <a:rPr lang="pl-PL" dirty="0" smtClean="0">
                <a:latin typeface="Bariol Regular" panose="02000506040000020003" pitchFamily="50" charset="0"/>
              </a:rPr>
              <a:t/>
            </a:r>
            <a:br>
              <a:rPr lang="pl-PL" dirty="0" smtClean="0">
                <a:latin typeface="Bariol Regular" panose="02000506040000020003" pitchFamily="50" charset="0"/>
              </a:rPr>
            </a:br>
            <a:endParaRPr lang="pl-PL" b="1" i="1" dirty="0">
              <a:latin typeface="Bender" panose="02000503020000020004" pitchFamily="50" charset="-1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9130" y="3429000"/>
            <a:ext cx="57668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Bariol Bold" panose="02000506040000020003" pitchFamily="50" charset="0"/>
              </a:rPr>
              <a:t>Hemitech….</a:t>
            </a:r>
            <a:endParaRPr lang="pl-PL" sz="2000" dirty="0">
              <a:latin typeface="Bariol Bold" panose="0200050604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3256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1049</TotalTime>
  <Words>163</Words>
  <Application>Microsoft Office PowerPoint</Application>
  <PresentationFormat>Widescreen</PresentationFormat>
  <Paragraphs>36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Bariol Bold</vt:lpstr>
      <vt:lpstr>Bariol Regular</vt:lpstr>
      <vt:lpstr>Bender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I-CART </vt:lpstr>
      <vt:lpstr>I-CART </vt:lpstr>
      <vt:lpstr>I-CART </vt:lpstr>
      <vt:lpstr>KONTAKT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Beton</dc:creator>
  <cp:lastModifiedBy>Beton</cp:lastModifiedBy>
  <cp:revision>53</cp:revision>
  <dcterms:created xsi:type="dcterms:W3CDTF">2017-03-16T16:02:31Z</dcterms:created>
  <dcterms:modified xsi:type="dcterms:W3CDTF">2017-03-21T13:33:03Z</dcterms:modified>
</cp:coreProperties>
</file>